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sldIdLst>
    <p:sldId id="274" r:id="rId5"/>
    <p:sldId id="297" r:id="rId6"/>
    <p:sldId id="298" r:id="rId7"/>
    <p:sldId id="299" r:id="rId8"/>
    <p:sldId id="283" r:id="rId9"/>
    <p:sldId id="284" r:id="rId10"/>
    <p:sldId id="285" r:id="rId11"/>
    <p:sldId id="291" r:id="rId12"/>
    <p:sldId id="286" r:id="rId13"/>
    <p:sldId id="290" r:id="rId14"/>
    <p:sldId id="287" r:id="rId15"/>
    <p:sldId id="288"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64F2E-27A3-314F-3963-A57C5CADF678}" name="Lois Baillie" initials="LB" userId="S::lois.baillie@phs.scot::b02f033b-8eda-492c-97b9-4109b160b17c" providerId="AD"/>
  <p188:author id="{3616E940-76CE-4B28-03E3-7D9A6E05B7BB}" name="Helen Hucker" initials="HH" userId="S::helen.hucker@phs.scot::782bd6f3-bd2f-48e1-8c7e-abab7c834b55" providerId="AD"/>
  <p188:author id="{EDFDC44C-8602-92C1-C0F1-3AD35D33824D}" name="Alba Rozalen Gonzalez" initials="ARG" userId="S::alba.rozalengonzalez@phs.scot::9909333c-b92a-419d-b06c-633d7d4202d5" providerId="AD"/>
  <p188:author id="{F9EF8071-36D7-CBB2-ACC9-6912504E32A1}" name="Michelle White" initials="MW" userId="Michelle White" providerId="None"/>
  <p188:author id="{2455F279-B24F-6277-9334-464254BD616D}" name="Tracy Taylor" initials="TT" userId="S::tracy.taylor15@phs.scot::a7a56371-76a0-46b6-bcc9-e3cd1d7a4537" providerId="AD"/>
  <p188:author id="{9E936BAF-40B4-706E-2059-011517AB000C}" name="Michelle White" initials="MW" userId="S::michelle.white@phs.scot::8db56765-ccf8-49f6-bccf-2850fa6367fe" providerId="AD"/>
  <p188:author id="{69B373F7-3626-8563-1350-B4F289118436}" name="Public Health Scotland" initials="PHS" userId="Public Health Scotlan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ison Owens" initials="AO" lastIdx="11" clrIdx="0">
    <p:extLst>
      <p:ext uri="{19B8F6BF-5375-455C-9EA6-DF929625EA0E}">
        <p15:presenceInfo xmlns:p15="http://schemas.microsoft.com/office/powerpoint/2012/main" userId="S-1-5-21-2049554573-869555025-1071958805-5977" providerId="AD"/>
      </p:ext>
    </p:extLst>
  </p:cmAuthor>
  <p:cmAuthor id="2" name="Alba Rozalen Gonzalez" initials="ARG" lastIdx="1" clrIdx="1">
    <p:extLst>
      <p:ext uri="{19B8F6BF-5375-455C-9EA6-DF929625EA0E}">
        <p15:presenceInfo xmlns:p15="http://schemas.microsoft.com/office/powerpoint/2012/main" userId="S-1-5-21-2049554573-869555025-1071958805-5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FFCC99"/>
    <a:srgbClr val="FFCCCC"/>
    <a:srgbClr val="D9F4FF"/>
    <a:srgbClr val="0095D4"/>
    <a:srgbClr val="3F3685"/>
    <a:srgbClr val="4E358C"/>
    <a:srgbClr val="CF9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48EB4-7145-4C80-81AB-9C19A80A4A62}" type="doc">
      <dgm:prSet loTypeId="urn:microsoft.com/office/officeart/2005/8/layout/bProcess3" loCatId="process" qsTypeId="urn:microsoft.com/office/officeart/2005/8/quickstyle/simple1" qsCatId="simple" csTypeId="urn:microsoft.com/office/officeart/2005/8/colors/accent1_1" csCatId="accent1" phldr="1"/>
      <dgm:spPr/>
    </dgm:pt>
    <dgm:pt modelId="{46E6A48F-456F-4D14-B3F1-70BC8334BF7A}">
      <dgm:prSet phldrT="[Text]" custT="1">
        <dgm:style>
          <a:lnRef idx="2">
            <a:schemeClr val="accent1"/>
          </a:lnRef>
          <a:fillRef idx="1">
            <a:schemeClr val="lt1"/>
          </a:fillRef>
          <a:effectRef idx="0">
            <a:schemeClr val="accent1"/>
          </a:effectRef>
          <a:fontRef idx="minor">
            <a:schemeClr val="dk1"/>
          </a:fontRef>
        </dgm:style>
      </dgm:prSet>
      <dgm:spPr>
        <a:solidFill>
          <a:schemeClr val="bg1"/>
        </a:solidFill>
        <a:ln w="38100">
          <a:solidFill>
            <a:srgbClr val="0095D4"/>
          </a:solidFill>
        </a:ln>
      </dgm:spPr>
      <dgm:t>
        <a:bodyPr lIns="108000" tIns="108000" rIns="108000" bIns="108000" anchor="t" anchorCtr="0"/>
        <a:lstStyle/>
        <a:p>
          <a:pPr algn="l" rtl="0">
            <a:lnSpc>
              <a:spcPct val="110000"/>
            </a:lnSpc>
            <a:spcBef>
              <a:spcPts val="600"/>
            </a:spcBef>
            <a:spcAft>
              <a:spcPts val="0"/>
            </a:spcAft>
            <a:buFont typeface="+mj-lt"/>
            <a:buAutoNum type="arabicPeriod"/>
          </a:pPr>
          <a:r>
            <a:rPr lang="en-GB" sz="1600" b="1">
              <a:latin typeface="Arial"/>
              <a:cs typeface="Arial"/>
            </a:rPr>
            <a:t>1. </a:t>
          </a:r>
          <a:r>
            <a:rPr lang="en-GB" sz="1600" b="0">
              <a:latin typeface="Arial"/>
              <a:cs typeface="Arial"/>
            </a:rPr>
            <a:t>To log in and access the CBG portal, organisations need to complete a registration form. </a:t>
          </a:r>
          <a:endParaRPr lang="en-GB" sz="1600"/>
        </a:p>
      </dgm:t>
    </dgm:pt>
    <dgm:pt modelId="{447CBE5D-ACC0-4784-9A80-28D9A38B25F3}" type="parTrans" cxnId="{8BE07D7F-47A5-4408-B3BF-D4FCEAD89FCE}">
      <dgm:prSet/>
      <dgm:spPr/>
      <dgm:t>
        <a:bodyPr/>
        <a:lstStyle/>
        <a:p>
          <a:pPr>
            <a:spcBef>
              <a:spcPts val="600"/>
            </a:spcBef>
          </a:pPr>
          <a:endParaRPr lang="en-GB" sz="1600"/>
        </a:p>
      </dgm:t>
    </dgm:pt>
    <dgm:pt modelId="{373A48D7-6736-4B9C-AB40-F4F9F1E07EC3}" type="sibTrans" cxnId="{8BE07D7F-47A5-4408-B3BF-D4FCEAD89FCE}">
      <dgm:prSet custT="1"/>
      <dgm:spPr>
        <a:ln w="57150">
          <a:solidFill>
            <a:srgbClr val="3F3685"/>
          </a:solidFill>
          <a:headEnd type="none" w="med" len="med"/>
          <a:tailEnd type="triangle" w="lg" len="med"/>
        </a:ln>
      </dgm:spPr>
      <dgm:t>
        <a:bodyPr/>
        <a:lstStyle/>
        <a:p>
          <a:pPr>
            <a:spcBef>
              <a:spcPts val="600"/>
            </a:spcBef>
          </a:pPr>
          <a:endParaRPr lang="en-GB" sz="1600"/>
        </a:p>
      </dgm:t>
    </dgm:pt>
    <dgm:pt modelId="{54DFD1AB-D671-41CF-90DC-34B2F76985BB}">
      <dgm:prSet phldrT="[Text]" custT="1">
        <dgm:style>
          <a:lnRef idx="2">
            <a:schemeClr val="accent1"/>
          </a:lnRef>
          <a:fillRef idx="1">
            <a:schemeClr val="lt1"/>
          </a:fillRef>
          <a:effectRef idx="0">
            <a:schemeClr val="accent1"/>
          </a:effectRef>
          <a:fontRef idx="minor">
            <a:schemeClr val="dk1"/>
          </a:fontRef>
        </dgm:style>
      </dgm:prSet>
      <dgm:spPr>
        <a:solidFill>
          <a:schemeClr val="bg1"/>
        </a:solidFill>
        <a:ln w="38100">
          <a:solidFill>
            <a:srgbClr val="0095D4"/>
          </a:solidFill>
        </a:ln>
      </dgm:spPr>
      <dgm:t>
        <a:bodyPr lIns="108000" tIns="108000" rIns="108000" bIns="108000" anchor="t" anchorCtr="0"/>
        <a:lstStyle/>
        <a:p>
          <a:pPr algn="l">
            <a:lnSpc>
              <a:spcPct val="110000"/>
            </a:lnSpc>
            <a:spcBef>
              <a:spcPts val="600"/>
            </a:spcBef>
            <a:spcAft>
              <a:spcPts val="0"/>
            </a:spcAft>
            <a:buFont typeface="+mj-lt"/>
            <a:buAutoNum type="arabicPeriod"/>
          </a:pPr>
          <a:r>
            <a:rPr lang="en-GB" sz="1600" b="1">
              <a:latin typeface="Arial"/>
              <a:cs typeface="Arial"/>
            </a:rPr>
            <a:t>3. </a:t>
          </a:r>
          <a:r>
            <a:rPr lang="en-GB" sz="1600">
              <a:latin typeface="Arial"/>
              <a:cs typeface="Arial"/>
            </a:rPr>
            <a:t>After submission, the local triage group will review the community need for approval. Once approved, the community need will appear on the CBG portal for suppliers to offer support (or ‘bid’ against that need).</a:t>
          </a:r>
        </a:p>
      </dgm:t>
    </dgm:pt>
    <dgm:pt modelId="{DCE38302-2849-4A40-9E8D-50B010C6DFF7}" type="parTrans" cxnId="{95584238-22C7-4E38-9EFB-3A3A1C1AC5B6}">
      <dgm:prSet/>
      <dgm:spPr/>
      <dgm:t>
        <a:bodyPr/>
        <a:lstStyle/>
        <a:p>
          <a:pPr>
            <a:spcBef>
              <a:spcPts val="600"/>
            </a:spcBef>
          </a:pPr>
          <a:endParaRPr lang="en-GB" sz="1600"/>
        </a:p>
      </dgm:t>
    </dgm:pt>
    <dgm:pt modelId="{DF050198-1EA0-4932-B0AF-5C9B0F05ED1F}" type="sibTrans" cxnId="{95584238-22C7-4E38-9EFB-3A3A1C1AC5B6}">
      <dgm:prSet custT="1"/>
      <dgm:spPr>
        <a:ln w="57150">
          <a:solidFill>
            <a:srgbClr val="3F3685"/>
          </a:solidFill>
          <a:headEnd type="none" w="med" len="med"/>
          <a:tailEnd type="triangle" w="lg" len="med"/>
        </a:ln>
      </dgm:spPr>
      <dgm:t>
        <a:bodyPr/>
        <a:lstStyle/>
        <a:p>
          <a:pPr>
            <a:spcBef>
              <a:spcPts val="600"/>
            </a:spcBef>
          </a:pPr>
          <a:endParaRPr lang="en-GB" sz="1600"/>
        </a:p>
      </dgm:t>
    </dgm:pt>
    <dgm:pt modelId="{84F57518-BEFA-45A9-926C-48B5E52A6117}">
      <dgm:prSet phldrT="[Text]" custT="1">
        <dgm:style>
          <a:lnRef idx="2">
            <a:schemeClr val="accent1"/>
          </a:lnRef>
          <a:fillRef idx="1">
            <a:schemeClr val="lt1"/>
          </a:fillRef>
          <a:effectRef idx="0">
            <a:schemeClr val="accent1"/>
          </a:effectRef>
          <a:fontRef idx="minor">
            <a:schemeClr val="dk1"/>
          </a:fontRef>
        </dgm:style>
      </dgm:prSet>
      <dgm:spPr>
        <a:solidFill>
          <a:schemeClr val="bg1"/>
        </a:solidFill>
        <a:ln w="38100">
          <a:solidFill>
            <a:srgbClr val="0095D4"/>
          </a:solidFill>
        </a:ln>
      </dgm:spPr>
      <dgm:t>
        <a:bodyPr lIns="108000" tIns="108000" rIns="108000" bIns="108000" anchor="t" anchorCtr="0"/>
        <a:lstStyle/>
        <a:p>
          <a:pPr algn="l" rtl="0">
            <a:lnSpc>
              <a:spcPct val="110000"/>
            </a:lnSpc>
            <a:spcBef>
              <a:spcPts val="600"/>
            </a:spcBef>
            <a:spcAft>
              <a:spcPts val="0"/>
            </a:spcAft>
          </a:pPr>
          <a:r>
            <a:rPr lang="en-GB" sz="1600" b="1">
              <a:latin typeface="Arial"/>
              <a:cs typeface="Arial"/>
            </a:rPr>
            <a:t>4. </a:t>
          </a:r>
          <a:r>
            <a:rPr lang="en-GB" sz="1600">
              <a:latin typeface="Arial"/>
              <a:cs typeface="Arial"/>
            </a:rPr>
            <a:t>When a supplier bids against a community need, the third-sector organisation will be notified via email with the supplier’s contact details. Then, </a:t>
          </a:r>
          <a:r>
            <a:rPr lang="en-GB" sz="1600" b="1" u="none">
              <a:latin typeface="Arial"/>
              <a:cs typeface="Arial"/>
            </a:rPr>
            <a:t>the </a:t>
          </a:r>
          <a:br>
            <a:rPr lang="en-GB" sz="1600" b="1" u="none">
              <a:latin typeface="Arial"/>
              <a:cs typeface="Arial"/>
            </a:rPr>
          </a:br>
          <a:r>
            <a:rPr lang="en-GB" sz="1600" b="1" u="none">
              <a:latin typeface="Arial"/>
              <a:cs typeface="Arial"/>
            </a:rPr>
            <a:t>third-sector organisation will review the bid and should start conversations</a:t>
          </a:r>
          <a:r>
            <a:rPr lang="en-GB" sz="1600" b="1">
              <a:latin typeface="Arial"/>
              <a:cs typeface="Arial"/>
            </a:rPr>
            <a:t> </a:t>
          </a:r>
          <a:r>
            <a:rPr lang="en-GB" sz="1600" b="1" u="none">
              <a:latin typeface="Arial"/>
              <a:cs typeface="Arial"/>
            </a:rPr>
            <a:t>offline with the supplier</a:t>
          </a:r>
          <a:r>
            <a:rPr lang="en-GB" sz="1600" b="0" u="none">
              <a:latin typeface="Arial"/>
              <a:cs typeface="Arial"/>
            </a:rPr>
            <a:t> to negotiate and agree next steps.</a:t>
          </a:r>
        </a:p>
      </dgm:t>
    </dgm:pt>
    <dgm:pt modelId="{976091A0-48BC-42AA-8E9A-33129A64182A}" type="parTrans" cxnId="{D8CE9005-EF9C-443A-8FB2-65B0529C6F1A}">
      <dgm:prSet/>
      <dgm:spPr/>
      <dgm:t>
        <a:bodyPr/>
        <a:lstStyle/>
        <a:p>
          <a:pPr>
            <a:spcBef>
              <a:spcPts val="600"/>
            </a:spcBef>
          </a:pPr>
          <a:endParaRPr lang="en-GB" sz="1600"/>
        </a:p>
      </dgm:t>
    </dgm:pt>
    <dgm:pt modelId="{D840C3FF-71A0-4BBB-AA05-D54B4656317A}" type="sibTrans" cxnId="{D8CE9005-EF9C-443A-8FB2-65B0529C6F1A}">
      <dgm:prSet custT="1"/>
      <dgm:spPr>
        <a:ln w="57150">
          <a:solidFill>
            <a:srgbClr val="3F3685"/>
          </a:solidFill>
          <a:headEnd type="none" w="med" len="med"/>
          <a:tailEnd type="triangle" w="lg" len="med"/>
        </a:ln>
      </dgm:spPr>
      <dgm:t>
        <a:bodyPr/>
        <a:lstStyle/>
        <a:p>
          <a:pPr>
            <a:spcBef>
              <a:spcPts val="600"/>
            </a:spcBef>
          </a:pPr>
          <a:endParaRPr lang="en-GB" sz="1600"/>
        </a:p>
      </dgm:t>
    </dgm:pt>
    <dgm:pt modelId="{35AB4705-A76F-42C0-8AAD-63F7C4F3E96D}">
      <dgm:prSet phldrT="[Text]" custT="1"/>
      <dgm:spPr>
        <a:solidFill>
          <a:schemeClr val="bg1"/>
        </a:solidFill>
        <a:ln w="38100">
          <a:solidFill>
            <a:srgbClr val="0095D4"/>
          </a:solidFill>
        </a:ln>
      </dgm:spPr>
      <dgm:t>
        <a:bodyPr lIns="108000" tIns="108000" rIns="108000" bIns="108000" anchor="t" anchorCtr="0"/>
        <a:lstStyle/>
        <a:p>
          <a:pPr algn="l" rtl="0">
            <a:lnSpc>
              <a:spcPct val="110000"/>
            </a:lnSpc>
            <a:spcBef>
              <a:spcPts val="600"/>
            </a:spcBef>
            <a:spcAft>
              <a:spcPts val="0"/>
            </a:spcAft>
          </a:pPr>
          <a:r>
            <a:rPr lang="en-GB" sz="1600" b="1">
              <a:latin typeface="Arial"/>
              <a:cs typeface="Arial"/>
            </a:rPr>
            <a:t>5. </a:t>
          </a:r>
          <a:r>
            <a:rPr lang="en-GB" sz="1600">
              <a:latin typeface="Arial"/>
              <a:cs typeface="Arial"/>
            </a:rPr>
            <a:t>After six months, the CBG portal system will automatically generate an email reminder to both parties to update on the outcome of the community benefit. This means the NHSS supplier and the </a:t>
          </a:r>
          <a:br>
            <a:rPr lang="en-GB" sz="1600">
              <a:latin typeface="Arial"/>
              <a:cs typeface="Arial"/>
            </a:rPr>
          </a:br>
          <a:r>
            <a:rPr lang="en-GB" sz="1600">
              <a:latin typeface="Arial"/>
              <a:cs typeface="Arial"/>
            </a:rPr>
            <a:t>third-sector organisation will both have an opportunity to describe what’s been happening.</a:t>
          </a:r>
        </a:p>
      </dgm:t>
    </dgm:pt>
    <dgm:pt modelId="{2D5CDEDA-AD04-4E8F-8EA1-CB1E640B352B}" type="parTrans" cxnId="{921BEF72-7AA4-416D-A146-29BAA14A40D7}">
      <dgm:prSet/>
      <dgm:spPr/>
      <dgm:t>
        <a:bodyPr/>
        <a:lstStyle/>
        <a:p>
          <a:pPr>
            <a:spcBef>
              <a:spcPts val="600"/>
            </a:spcBef>
          </a:pPr>
          <a:endParaRPr lang="en-GB" sz="1600"/>
        </a:p>
      </dgm:t>
    </dgm:pt>
    <dgm:pt modelId="{B80EB9C2-1FB7-4336-8AC2-5C3F72F7A6F5}" type="sibTrans" cxnId="{921BEF72-7AA4-416D-A146-29BAA14A40D7}">
      <dgm:prSet/>
      <dgm:spPr/>
      <dgm:t>
        <a:bodyPr/>
        <a:lstStyle/>
        <a:p>
          <a:pPr>
            <a:spcBef>
              <a:spcPts val="600"/>
            </a:spcBef>
          </a:pPr>
          <a:endParaRPr lang="en-GB" sz="1600"/>
        </a:p>
      </dgm:t>
    </dgm:pt>
    <dgm:pt modelId="{41CD74BC-1EAE-4A88-8A97-7ACF35787D92}">
      <dgm:prSet phldrT="[Text]" custT="1">
        <dgm:style>
          <a:lnRef idx="2">
            <a:schemeClr val="accent1"/>
          </a:lnRef>
          <a:fillRef idx="1">
            <a:schemeClr val="lt1"/>
          </a:fillRef>
          <a:effectRef idx="0">
            <a:schemeClr val="accent1"/>
          </a:effectRef>
          <a:fontRef idx="minor">
            <a:schemeClr val="dk1"/>
          </a:fontRef>
        </dgm:style>
      </dgm:prSet>
      <dgm:spPr>
        <a:solidFill>
          <a:schemeClr val="bg1"/>
        </a:solidFill>
        <a:ln w="38100">
          <a:solidFill>
            <a:srgbClr val="0095D4"/>
          </a:solidFill>
        </a:ln>
      </dgm:spPr>
      <dgm:t>
        <a:bodyPr lIns="108000" tIns="108000" rIns="108000" bIns="108000" anchor="t" anchorCtr="0"/>
        <a:lstStyle/>
        <a:p>
          <a:pPr algn="l" rtl="0">
            <a:lnSpc>
              <a:spcPct val="110000"/>
            </a:lnSpc>
            <a:spcBef>
              <a:spcPts val="600"/>
            </a:spcBef>
            <a:spcAft>
              <a:spcPts val="0"/>
            </a:spcAft>
            <a:buFont typeface="+mj-lt"/>
            <a:buAutoNum type="arabicPeriod"/>
          </a:pPr>
          <a:r>
            <a:rPr lang="en-GB" sz="1600" b="1">
              <a:latin typeface="Arial"/>
              <a:cs typeface="Arial"/>
            </a:rPr>
            <a:t>2. </a:t>
          </a:r>
          <a:r>
            <a:rPr lang="en-GB" sz="1600" b="0">
              <a:latin typeface="Arial"/>
              <a:cs typeface="Arial"/>
            </a:rPr>
            <a:t>Third-sector</a:t>
          </a:r>
          <a:r>
            <a:rPr lang="en-GB" sz="1600" b="0" u="none">
              <a:latin typeface="Arial"/>
              <a:cs typeface="Arial"/>
            </a:rPr>
            <a:t> organisations </a:t>
          </a:r>
          <a:r>
            <a:rPr lang="en-GB" sz="1600" b="0">
              <a:latin typeface="Arial"/>
              <a:cs typeface="Arial"/>
            </a:rPr>
            <a:t>log in to the portal, where they will complete and submit a </a:t>
          </a:r>
          <a:r>
            <a:rPr lang="en-GB" sz="1600">
              <a:latin typeface="Arial"/>
              <a:cs typeface="Arial"/>
            </a:rPr>
            <a:t>‘community need’ form that collects the details of their request. </a:t>
          </a:r>
          <a:endParaRPr lang="en-GB" sz="1600"/>
        </a:p>
      </dgm:t>
    </dgm:pt>
    <dgm:pt modelId="{DF428802-E723-451D-977B-97D5505BDCAB}" type="parTrans" cxnId="{D3937AF1-D8B9-4684-9EAB-262131BAE6BB}">
      <dgm:prSet/>
      <dgm:spPr/>
      <dgm:t>
        <a:bodyPr/>
        <a:lstStyle/>
        <a:p>
          <a:pPr>
            <a:spcBef>
              <a:spcPts val="600"/>
            </a:spcBef>
          </a:pPr>
          <a:endParaRPr lang="en-GB" sz="1600"/>
        </a:p>
      </dgm:t>
    </dgm:pt>
    <dgm:pt modelId="{D11F8681-A221-4028-AC68-387F6F0564A0}" type="sibTrans" cxnId="{D3937AF1-D8B9-4684-9EAB-262131BAE6BB}">
      <dgm:prSet custT="1"/>
      <dgm:spPr>
        <a:ln w="57150">
          <a:solidFill>
            <a:srgbClr val="3F3685"/>
          </a:solidFill>
          <a:headEnd type="none" w="med" len="med"/>
          <a:tailEnd type="triangle" w="lg" len="med"/>
        </a:ln>
      </dgm:spPr>
      <dgm:t>
        <a:bodyPr/>
        <a:lstStyle/>
        <a:p>
          <a:pPr>
            <a:spcBef>
              <a:spcPts val="600"/>
            </a:spcBef>
          </a:pPr>
          <a:endParaRPr lang="en-GB" sz="1600" b="1"/>
        </a:p>
      </dgm:t>
    </dgm:pt>
    <dgm:pt modelId="{83D39B34-F9C7-4549-B5E9-63DEE425A2A1}" type="pres">
      <dgm:prSet presAssocID="{41648EB4-7145-4C80-81AB-9C19A80A4A62}" presName="Name0" presStyleCnt="0">
        <dgm:presLayoutVars>
          <dgm:dir/>
          <dgm:resizeHandles val="exact"/>
        </dgm:presLayoutVars>
      </dgm:prSet>
      <dgm:spPr/>
    </dgm:pt>
    <dgm:pt modelId="{1DBD8B44-10E2-4ABC-916B-71D64BBC60D4}" type="pres">
      <dgm:prSet presAssocID="{46E6A48F-456F-4D14-B3F1-70BC8334BF7A}" presName="node" presStyleLbl="node1" presStyleIdx="0" presStyleCnt="5" custScaleX="93794" custScaleY="105934">
        <dgm:presLayoutVars>
          <dgm:bulletEnabled val="1"/>
        </dgm:presLayoutVars>
      </dgm:prSet>
      <dgm:spPr/>
    </dgm:pt>
    <dgm:pt modelId="{E7647529-CC0E-491F-8F72-5796CF94D85B}" type="pres">
      <dgm:prSet presAssocID="{373A48D7-6736-4B9C-AB40-F4F9F1E07EC3}" presName="sibTrans" presStyleLbl="sibTrans1D1" presStyleIdx="0" presStyleCnt="4"/>
      <dgm:spPr/>
    </dgm:pt>
    <dgm:pt modelId="{FB2FCEAB-0389-497A-928A-E39AB0FEF76F}" type="pres">
      <dgm:prSet presAssocID="{373A48D7-6736-4B9C-AB40-F4F9F1E07EC3}" presName="connectorText" presStyleLbl="sibTrans1D1" presStyleIdx="0" presStyleCnt="4"/>
      <dgm:spPr/>
    </dgm:pt>
    <dgm:pt modelId="{598E9230-0059-4F3B-8DE4-0A919FDFAFCC}" type="pres">
      <dgm:prSet presAssocID="{41CD74BC-1EAE-4A88-8A97-7ACF35787D92}" presName="node" presStyleLbl="node1" presStyleIdx="1" presStyleCnt="5" custScaleX="145898" custScaleY="105934">
        <dgm:presLayoutVars>
          <dgm:bulletEnabled val="1"/>
        </dgm:presLayoutVars>
      </dgm:prSet>
      <dgm:spPr/>
    </dgm:pt>
    <dgm:pt modelId="{DE3D755D-FFD2-4BA9-B183-BAB85BDB6D2F}" type="pres">
      <dgm:prSet presAssocID="{D11F8681-A221-4028-AC68-387F6F0564A0}" presName="sibTrans" presStyleLbl="sibTrans1D1" presStyleIdx="1" presStyleCnt="4"/>
      <dgm:spPr/>
    </dgm:pt>
    <dgm:pt modelId="{E5FE3EB5-840F-4B71-87D9-482304835B3B}" type="pres">
      <dgm:prSet presAssocID="{D11F8681-A221-4028-AC68-387F6F0564A0}" presName="connectorText" presStyleLbl="sibTrans1D1" presStyleIdx="1" presStyleCnt="4"/>
      <dgm:spPr/>
    </dgm:pt>
    <dgm:pt modelId="{DC7681CC-E1AD-42A9-9276-E5849FEE5358}" type="pres">
      <dgm:prSet presAssocID="{54DFD1AB-D671-41CF-90DC-34B2F76985BB}" presName="node" presStyleLbl="node1" presStyleIdx="2" presStyleCnt="5" custScaleX="185007" custScaleY="105934">
        <dgm:presLayoutVars>
          <dgm:bulletEnabled val="1"/>
        </dgm:presLayoutVars>
      </dgm:prSet>
      <dgm:spPr/>
    </dgm:pt>
    <dgm:pt modelId="{D729F323-DFEE-4DA6-8B86-3FC21594C009}" type="pres">
      <dgm:prSet presAssocID="{DF050198-1EA0-4932-B0AF-5C9B0F05ED1F}" presName="sibTrans" presStyleLbl="sibTrans1D1" presStyleIdx="2" presStyleCnt="4"/>
      <dgm:spPr/>
    </dgm:pt>
    <dgm:pt modelId="{4D4363D4-76A2-4B34-8F6F-BA4495741986}" type="pres">
      <dgm:prSet presAssocID="{DF050198-1EA0-4932-B0AF-5C9B0F05ED1F}" presName="connectorText" presStyleLbl="sibTrans1D1" presStyleIdx="2" presStyleCnt="4"/>
      <dgm:spPr/>
    </dgm:pt>
    <dgm:pt modelId="{EA926959-9692-42B6-B084-5AB34B8F37F2}" type="pres">
      <dgm:prSet presAssocID="{84F57518-BEFA-45A9-926C-48B5E52A6117}" presName="node" presStyleLbl="node1" presStyleIdx="3" presStyleCnt="5" custScaleX="213909" custScaleY="122592">
        <dgm:presLayoutVars>
          <dgm:bulletEnabled val="1"/>
        </dgm:presLayoutVars>
      </dgm:prSet>
      <dgm:spPr/>
    </dgm:pt>
    <dgm:pt modelId="{3F40AC2B-3A8C-4205-A7ED-94C9D33E16C9}" type="pres">
      <dgm:prSet presAssocID="{D840C3FF-71A0-4BBB-AA05-D54B4656317A}" presName="sibTrans" presStyleLbl="sibTrans1D1" presStyleIdx="3" presStyleCnt="4"/>
      <dgm:spPr/>
    </dgm:pt>
    <dgm:pt modelId="{E981C921-72D2-435D-B964-B02C3B939B2E}" type="pres">
      <dgm:prSet presAssocID="{D840C3FF-71A0-4BBB-AA05-D54B4656317A}" presName="connectorText" presStyleLbl="sibTrans1D1" presStyleIdx="3" presStyleCnt="4"/>
      <dgm:spPr/>
    </dgm:pt>
    <dgm:pt modelId="{D18D781A-B314-4C14-88E1-070173F3F71F}" type="pres">
      <dgm:prSet presAssocID="{35AB4705-A76F-42C0-8AAD-63F7C4F3E96D}" presName="node" presStyleLbl="node1" presStyleIdx="4" presStyleCnt="5" custScaleX="222184" custScaleY="122254">
        <dgm:presLayoutVars>
          <dgm:bulletEnabled val="1"/>
        </dgm:presLayoutVars>
      </dgm:prSet>
      <dgm:spPr/>
    </dgm:pt>
  </dgm:ptLst>
  <dgm:cxnLst>
    <dgm:cxn modelId="{D8CE9005-EF9C-443A-8FB2-65B0529C6F1A}" srcId="{41648EB4-7145-4C80-81AB-9C19A80A4A62}" destId="{84F57518-BEFA-45A9-926C-48B5E52A6117}" srcOrd="3" destOrd="0" parTransId="{976091A0-48BC-42AA-8E9A-33129A64182A}" sibTransId="{D840C3FF-71A0-4BBB-AA05-D54B4656317A}"/>
    <dgm:cxn modelId="{90734B07-3DF7-4BF0-8FB9-75BAD36F7352}" type="presOf" srcId="{54DFD1AB-D671-41CF-90DC-34B2F76985BB}" destId="{DC7681CC-E1AD-42A9-9276-E5849FEE5358}" srcOrd="0" destOrd="0" presId="urn:microsoft.com/office/officeart/2005/8/layout/bProcess3"/>
    <dgm:cxn modelId="{8F2CA30F-44B1-4E90-9FA5-F29C523AFF37}" type="presOf" srcId="{D11F8681-A221-4028-AC68-387F6F0564A0}" destId="{DE3D755D-FFD2-4BA9-B183-BAB85BDB6D2F}" srcOrd="0" destOrd="0" presId="urn:microsoft.com/office/officeart/2005/8/layout/bProcess3"/>
    <dgm:cxn modelId="{16FD4F32-FE0B-4469-9CCA-C3D4D66F37B6}" type="presOf" srcId="{46E6A48F-456F-4D14-B3F1-70BC8334BF7A}" destId="{1DBD8B44-10E2-4ABC-916B-71D64BBC60D4}" srcOrd="0" destOrd="0" presId="urn:microsoft.com/office/officeart/2005/8/layout/bProcess3"/>
    <dgm:cxn modelId="{95584238-22C7-4E38-9EFB-3A3A1C1AC5B6}" srcId="{41648EB4-7145-4C80-81AB-9C19A80A4A62}" destId="{54DFD1AB-D671-41CF-90DC-34B2F76985BB}" srcOrd="2" destOrd="0" parTransId="{DCE38302-2849-4A40-9E8D-50B010C6DFF7}" sibTransId="{DF050198-1EA0-4932-B0AF-5C9B0F05ED1F}"/>
    <dgm:cxn modelId="{3AC3F038-6F24-496E-BDB3-2BA64C74EE45}" type="presOf" srcId="{D840C3FF-71A0-4BBB-AA05-D54B4656317A}" destId="{E981C921-72D2-435D-B964-B02C3B939B2E}" srcOrd="1" destOrd="0" presId="urn:microsoft.com/office/officeart/2005/8/layout/bProcess3"/>
    <dgm:cxn modelId="{0854EA40-9B6B-4FD6-AAA2-56E174F5BA38}" type="presOf" srcId="{D11F8681-A221-4028-AC68-387F6F0564A0}" destId="{E5FE3EB5-840F-4B71-87D9-482304835B3B}" srcOrd="1" destOrd="0" presId="urn:microsoft.com/office/officeart/2005/8/layout/bProcess3"/>
    <dgm:cxn modelId="{EACE275F-7CBF-4FA5-9575-31BD1097E3C3}" type="presOf" srcId="{373A48D7-6736-4B9C-AB40-F4F9F1E07EC3}" destId="{E7647529-CC0E-491F-8F72-5796CF94D85B}" srcOrd="0" destOrd="0" presId="urn:microsoft.com/office/officeart/2005/8/layout/bProcess3"/>
    <dgm:cxn modelId="{48848448-0B85-438D-AAB1-3A4CE14E8DD3}" type="presOf" srcId="{84F57518-BEFA-45A9-926C-48B5E52A6117}" destId="{EA926959-9692-42B6-B084-5AB34B8F37F2}" srcOrd="0" destOrd="0" presId="urn:microsoft.com/office/officeart/2005/8/layout/bProcess3"/>
    <dgm:cxn modelId="{0B67014B-2EC9-4848-9A00-EB439811DBF9}" type="presOf" srcId="{373A48D7-6736-4B9C-AB40-F4F9F1E07EC3}" destId="{FB2FCEAB-0389-497A-928A-E39AB0FEF76F}" srcOrd="1" destOrd="0" presId="urn:microsoft.com/office/officeart/2005/8/layout/bProcess3"/>
    <dgm:cxn modelId="{5B54696C-8CD6-4A2B-9FF4-A51CDEB287FF}" type="presOf" srcId="{DF050198-1EA0-4932-B0AF-5C9B0F05ED1F}" destId="{4D4363D4-76A2-4B34-8F6F-BA4495741986}" srcOrd="1" destOrd="0" presId="urn:microsoft.com/office/officeart/2005/8/layout/bProcess3"/>
    <dgm:cxn modelId="{921BEF72-7AA4-416D-A146-29BAA14A40D7}" srcId="{41648EB4-7145-4C80-81AB-9C19A80A4A62}" destId="{35AB4705-A76F-42C0-8AAD-63F7C4F3E96D}" srcOrd="4" destOrd="0" parTransId="{2D5CDEDA-AD04-4E8F-8EA1-CB1E640B352B}" sibTransId="{B80EB9C2-1FB7-4336-8AC2-5C3F72F7A6F5}"/>
    <dgm:cxn modelId="{2EB49755-4128-4DBD-A261-71E95C0AD8F9}" type="presOf" srcId="{35AB4705-A76F-42C0-8AAD-63F7C4F3E96D}" destId="{D18D781A-B314-4C14-88E1-070173F3F71F}" srcOrd="0" destOrd="0" presId="urn:microsoft.com/office/officeart/2005/8/layout/bProcess3"/>
    <dgm:cxn modelId="{8BE07D7F-47A5-4408-B3BF-D4FCEAD89FCE}" srcId="{41648EB4-7145-4C80-81AB-9C19A80A4A62}" destId="{46E6A48F-456F-4D14-B3F1-70BC8334BF7A}" srcOrd="0" destOrd="0" parTransId="{447CBE5D-ACC0-4784-9A80-28D9A38B25F3}" sibTransId="{373A48D7-6736-4B9C-AB40-F4F9F1E07EC3}"/>
    <dgm:cxn modelId="{F1209493-8990-4C10-B708-DD6F8024C305}" type="presOf" srcId="{DF050198-1EA0-4932-B0AF-5C9B0F05ED1F}" destId="{D729F323-DFEE-4DA6-8B86-3FC21594C009}" srcOrd="0" destOrd="0" presId="urn:microsoft.com/office/officeart/2005/8/layout/bProcess3"/>
    <dgm:cxn modelId="{3604BDA3-A71B-489E-BBAD-4100833F7126}" type="presOf" srcId="{41648EB4-7145-4C80-81AB-9C19A80A4A62}" destId="{83D39B34-F9C7-4549-B5E9-63DEE425A2A1}" srcOrd="0" destOrd="0" presId="urn:microsoft.com/office/officeart/2005/8/layout/bProcess3"/>
    <dgm:cxn modelId="{221B74AD-CCBF-433E-BAF6-1454EEBFA475}" type="presOf" srcId="{D840C3FF-71A0-4BBB-AA05-D54B4656317A}" destId="{3F40AC2B-3A8C-4205-A7ED-94C9D33E16C9}" srcOrd="0" destOrd="0" presId="urn:microsoft.com/office/officeart/2005/8/layout/bProcess3"/>
    <dgm:cxn modelId="{6BB348D2-B445-41E9-BC85-3785D7C27B98}" type="presOf" srcId="{41CD74BC-1EAE-4A88-8A97-7ACF35787D92}" destId="{598E9230-0059-4F3B-8DE4-0A919FDFAFCC}" srcOrd="0" destOrd="0" presId="urn:microsoft.com/office/officeart/2005/8/layout/bProcess3"/>
    <dgm:cxn modelId="{D3937AF1-D8B9-4684-9EAB-262131BAE6BB}" srcId="{41648EB4-7145-4C80-81AB-9C19A80A4A62}" destId="{41CD74BC-1EAE-4A88-8A97-7ACF35787D92}" srcOrd="1" destOrd="0" parTransId="{DF428802-E723-451D-977B-97D5505BDCAB}" sibTransId="{D11F8681-A221-4028-AC68-387F6F0564A0}"/>
    <dgm:cxn modelId="{1A0A76A3-42B0-4756-86EC-297BAE15EBDA}" type="presParOf" srcId="{83D39B34-F9C7-4549-B5E9-63DEE425A2A1}" destId="{1DBD8B44-10E2-4ABC-916B-71D64BBC60D4}" srcOrd="0" destOrd="0" presId="urn:microsoft.com/office/officeart/2005/8/layout/bProcess3"/>
    <dgm:cxn modelId="{B5537A69-B589-4DC4-A20E-94C7C9F88E8F}" type="presParOf" srcId="{83D39B34-F9C7-4549-B5E9-63DEE425A2A1}" destId="{E7647529-CC0E-491F-8F72-5796CF94D85B}" srcOrd="1" destOrd="0" presId="urn:microsoft.com/office/officeart/2005/8/layout/bProcess3"/>
    <dgm:cxn modelId="{94AEBFE4-4033-4C41-B767-98CDB2F9C169}" type="presParOf" srcId="{E7647529-CC0E-491F-8F72-5796CF94D85B}" destId="{FB2FCEAB-0389-497A-928A-E39AB0FEF76F}" srcOrd="0" destOrd="0" presId="urn:microsoft.com/office/officeart/2005/8/layout/bProcess3"/>
    <dgm:cxn modelId="{2A5C1B9A-F8D3-48D7-9F65-F24B077C1B99}" type="presParOf" srcId="{83D39B34-F9C7-4549-B5E9-63DEE425A2A1}" destId="{598E9230-0059-4F3B-8DE4-0A919FDFAFCC}" srcOrd="2" destOrd="0" presId="urn:microsoft.com/office/officeart/2005/8/layout/bProcess3"/>
    <dgm:cxn modelId="{007E1645-63C6-44CE-8A0B-F7C8B0D2E13D}" type="presParOf" srcId="{83D39B34-F9C7-4549-B5E9-63DEE425A2A1}" destId="{DE3D755D-FFD2-4BA9-B183-BAB85BDB6D2F}" srcOrd="3" destOrd="0" presId="urn:microsoft.com/office/officeart/2005/8/layout/bProcess3"/>
    <dgm:cxn modelId="{7CE22D33-5DE6-46BF-9139-0B5FF48714D3}" type="presParOf" srcId="{DE3D755D-FFD2-4BA9-B183-BAB85BDB6D2F}" destId="{E5FE3EB5-840F-4B71-87D9-482304835B3B}" srcOrd="0" destOrd="0" presId="urn:microsoft.com/office/officeart/2005/8/layout/bProcess3"/>
    <dgm:cxn modelId="{66D01B38-499A-4C10-A05D-8E059C7072E9}" type="presParOf" srcId="{83D39B34-F9C7-4549-B5E9-63DEE425A2A1}" destId="{DC7681CC-E1AD-42A9-9276-E5849FEE5358}" srcOrd="4" destOrd="0" presId="urn:microsoft.com/office/officeart/2005/8/layout/bProcess3"/>
    <dgm:cxn modelId="{6796AB47-41B0-40CD-9991-B145BFB490A6}" type="presParOf" srcId="{83D39B34-F9C7-4549-B5E9-63DEE425A2A1}" destId="{D729F323-DFEE-4DA6-8B86-3FC21594C009}" srcOrd="5" destOrd="0" presId="urn:microsoft.com/office/officeart/2005/8/layout/bProcess3"/>
    <dgm:cxn modelId="{2FB6E736-4EFE-47CB-B603-B138CB9331D6}" type="presParOf" srcId="{D729F323-DFEE-4DA6-8B86-3FC21594C009}" destId="{4D4363D4-76A2-4B34-8F6F-BA4495741986}" srcOrd="0" destOrd="0" presId="urn:microsoft.com/office/officeart/2005/8/layout/bProcess3"/>
    <dgm:cxn modelId="{EBE377AF-8837-412C-8357-74924CD709D2}" type="presParOf" srcId="{83D39B34-F9C7-4549-B5E9-63DEE425A2A1}" destId="{EA926959-9692-42B6-B084-5AB34B8F37F2}" srcOrd="6" destOrd="0" presId="urn:microsoft.com/office/officeart/2005/8/layout/bProcess3"/>
    <dgm:cxn modelId="{89780583-18AF-4065-BE53-4157742ABABA}" type="presParOf" srcId="{83D39B34-F9C7-4549-B5E9-63DEE425A2A1}" destId="{3F40AC2B-3A8C-4205-A7ED-94C9D33E16C9}" srcOrd="7" destOrd="0" presId="urn:microsoft.com/office/officeart/2005/8/layout/bProcess3"/>
    <dgm:cxn modelId="{938A7B5C-A928-4356-ABE8-A6B9F3AA63C5}" type="presParOf" srcId="{3F40AC2B-3A8C-4205-A7ED-94C9D33E16C9}" destId="{E981C921-72D2-435D-B964-B02C3B939B2E}" srcOrd="0" destOrd="0" presId="urn:microsoft.com/office/officeart/2005/8/layout/bProcess3"/>
    <dgm:cxn modelId="{94B9A068-7167-48E3-9879-B57F0FBC7EFE}" type="presParOf" srcId="{83D39B34-F9C7-4549-B5E9-63DEE425A2A1}" destId="{D18D781A-B314-4C14-88E1-070173F3F71F}" srcOrd="8" destOrd="0" presId="urn:microsoft.com/office/officeart/2005/8/layout/bProcess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47529-CC0E-491F-8F72-5796CF94D85B}">
      <dsp:nvSpPr>
        <dsp:cNvPr id="0" name=""/>
        <dsp:cNvSpPr/>
      </dsp:nvSpPr>
      <dsp:spPr>
        <a:xfrm>
          <a:off x="2229791" y="878665"/>
          <a:ext cx="514981" cy="91440"/>
        </a:xfrm>
        <a:custGeom>
          <a:avLst/>
          <a:gdLst/>
          <a:ahLst/>
          <a:cxnLst/>
          <a:rect l="0" t="0" r="0" b="0"/>
          <a:pathLst>
            <a:path>
              <a:moveTo>
                <a:pt x="0" y="45720"/>
              </a:moveTo>
              <a:lnTo>
                <a:pt x="514981" y="45720"/>
              </a:lnTo>
            </a:path>
          </a:pathLst>
        </a:custGeom>
        <a:noFill/>
        <a:ln w="57150" cap="flat" cmpd="sng" algn="ctr">
          <a:solidFill>
            <a:srgbClr val="3F3685"/>
          </a:solidFill>
          <a:prstDash val="solid"/>
          <a:miter lim="800000"/>
          <a:headEnd type="none" w="med" len="med"/>
          <a:tailEnd type="triangle" w="lg"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ts val="600"/>
            </a:spcBef>
            <a:spcAft>
              <a:spcPct val="35000"/>
            </a:spcAft>
            <a:buNone/>
          </a:pPr>
          <a:endParaRPr lang="en-GB" sz="1600" kern="1200"/>
        </a:p>
      </dsp:txBody>
      <dsp:txXfrm>
        <a:off x="2473642" y="921654"/>
        <a:ext cx="27279" cy="5461"/>
      </dsp:txXfrm>
    </dsp:sp>
    <dsp:sp modelId="{1DBD8B44-10E2-4ABC-916B-71D64BBC60D4}">
      <dsp:nvSpPr>
        <dsp:cNvPr id="0" name=""/>
        <dsp:cNvSpPr/>
      </dsp:nvSpPr>
      <dsp:spPr>
        <a:xfrm>
          <a:off x="6710" y="170529"/>
          <a:ext cx="2224880" cy="1507711"/>
        </a:xfrm>
        <a:prstGeom prst="rect">
          <a:avLst/>
        </a:prstGeom>
        <a:solidFill>
          <a:schemeClr val="bg1"/>
        </a:solidFill>
        <a:ln w="38100" cap="flat" cmpd="sng" algn="ctr">
          <a:solidFill>
            <a:srgbClr val="0095D4"/>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8000" tIns="108000" rIns="108000" bIns="108000" numCol="1" spcCol="1270" anchor="t" anchorCtr="0">
          <a:noAutofit/>
        </a:bodyPr>
        <a:lstStyle/>
        <a:p>
          <a:pPr marL="0" lvl="0" indent="0" algn="l" defTabSz="711200" rtl="0">
            <a:lnSpc>
              <a:spcPct val="110000"/>
            </a:lnSpc>
            <a:spcBef>
              <a:spcPts val="600"/>
            </a:spcBef>
            <a:spcAft>
              <a:spcPts val="0"/>
            </a:spcAft>
            <a:buFont typeface="+mj-lt"/>
            <a:buNone/>
          </a:pPr>
          <a:r>
            <a:rPr lang="en-GB" sz="1600" b="1" kern="1200">
              <a:latin typeface="Arial"/>
              <a:cs typeface="Arial"/>
            </a:rPr>
            <a:t>1. </a:t>
          </a:r>
          <a:r>
            <a:rPr lang="en-GB" sz="1600" b="0" kern="1200">
              <a:latin typeface="Arial"/>
              <a:cs typeface="Arial"/>
            </a:rPr>
            <a:t>To log in and access the CBG portal, organisations need to complete a registration form. </a:t>
          </a:r>
          <a:endParaRPr lang="en-GB" sz="1600" kern="1200"/>
        </a:p>
      </dsp:txBody>
      <dsp:txXfrm>
        <a:off x="6710" y="170529"/>
        <a:ext cx="2224880" cy="1507711"/>
      </dsp:txXfrm>
    </dsp:sp>
    <dsp:sp modelId="{DE3D755D-FFD2-4BA9-B183-BAB85BDB6D2F}">
      <dsp:nvSpPr>
        <dsp:cNvPr id="0" name=""/>
        <dsp:cNvSpPr/>
      </dsp:nvSpPr>
      <dsp:spPr>
        <a:xfrm>
          <a:off x="6236208" y="878665"/>
          <a:ext cx="514981" cy="91440"/>
        </a:xfrm>
        <a:custGeom>
          <a:avLst/>
          <a:gdLst/>
          <a:ahLst/>
          <a:cxnLst/>
          <a:rect l="0" t="0" r="0" b="0"/>
          <a:pathLst>
            <a:path>
              <a:moveTo>
                <a:pt x="0" y="45720"/>
              </a:moveTo>
              <a:lnTo>
                <a:pt x="514981" y="45720"/>
              </a:lnTo>
            </a:path>
          </a:pathLst>
        </a:custGeom>
        <a:noFill/>
        <a:ln w="57150" cap="flat" cmpd="sng" algn="ctr">
          <a:solidFill>
            <a:srgbClr val="3F3685"/>
          </a:solidFill>
          <a:prstDash val="solid"/>
          <a:miter lim="800000"/>
          <a:headEnd type="none" w="med" len="med"/>
          <a:tailEnd type="triangle" w="lg"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ts val="600"/>
            </a:spcBef>
            <a:spcAft>
              <a:spcPct val="35000"/>
            </a:spcAft>
            <a:buNone/>
          </a:pPr>
          <a:endParaRPr lang="en-GB" sz="1600" b="1" kern="1200"/>
        </a:p>
      </dsp:txBody>
      <dsp:txXfrm>
        <a:off x="6480059" y="921654"/>
        <a:ext cx="27279" cy="5461"/>
      </dsp:txXfrm>
    </dsp:sp>
    <dsp:sp modelId="{598E9230-0059-4F3B-8DE4-0A919FDFAFCC}">
      <dsp:nvSpPr>
        <dsp:cNvPr id="0" name=""/>
        <dsp:cNvSpPr/>
      </dsp:nvSpPr>
      <dsp:spPr>
        <a:xfrm>
          <a:off x="2777172" y="170529"/>
          <a:ext cx="3460835" cy="1507711"/>
        </a:xfrm>
        <a:prstGeom prst="rect">
          <a:avLst/>
        </a:prstGeom>
        <a:solidFill>
          <a:schemeClr val="bg1"/>
        </a:solidFill>
        <a:ln w="38100" cap="flat" cmpd="sng" algn="ctr">
          <a:solidFill>
            <a:srgbClr val="0095D4"/>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8000" tIns="108000" rIns="108000" bIns="108000" numCol="1" spcCol="1270" anchor="t" anchorCtr="0">
          <a:noAutofit/>
        </a:bodyPr>
        <a:lstStyle/>
        <a:p>
          <a:pPr marL="0" lvl="0" indent="0" algn="l" defTabSz="711200" rtl="0">
            <a:lnSpc>
              <a:spcPct val="110000"/>
            </a:lnSpc>
            <a:spcBef>
              <a:spcPts val="600"/>
            </a:spcBef>
            <a:spcAft>
              <a:spcPts val="0"/>
            </a:spcAft>
            <a:buFont typeface="+mj-lt"/>
            <a:buNone/>
          </a:pPr>
          <a:r>
            <a:rPr lang="en-GB" sz="1600" b="1" kern="1200">
              <a:latin typeface="Arial"/>
              <a:cs typeface="Arial"/>
            </a:rPr>
            <a:t>2. </a:t>
          </a:r>
          <a:r>
            <a:rPr lang="en-GB" sz="1600" b="0" kern="1200">
              <a:latin typeface="Arial"/>
              <a:cs typeface="Arial"/>
            </a:rPr>
            <a:t>Third-sector</a:t>
          </a:r>
          <a:r>
            <a:rPr lang="en-GB" sz="1600" b="0" u="none" kern="1200">
              <a:latin typeface="Arial"/>
              <a:cs typeface="Arial"/>
            </a:rPr>
            <a:t> organisations </a:t>
          </a:r>
          <a:r>
            <a:rPr lang="en-GB" sz="1600" b="0" kern="1200">
              <a:latin typeface="Arial"/>
              <a:cs typeface="Arial"/>
            </a:rPr>
            <a:t>log in to the portal, where they will complete and submit a </a:t>
          </a:r>
          <a:r>
            <a:rPr lang="en-GB" sz="1600" kern="1200">
              <a:latin typeface="Arial"/>
              <a:cs typeface="Arial"/>
            </a:rPr>
            <a:t>‘community need’ form that collects the details of their request. </a:t>
          </a:r>
          <a:endParaRPr lang="en-GB" sz="1600" kern="1200"/>
        </a:p>
      </dsp:txBody>
      <dsp:txXfrm>
        <a:off x="2777172" y="170529"/>
        <a:ext cx="3460835" cy="1507711"/>
      </dsp:txXfrm>
    </dsp:sp>
    <dsp:sp modelId="{D729F323-DFEE-4DA6-8B86-3FC21594C009}">
      <dsp:nvSpPr>
        <dsp:cNvPr id="0" name=""/>
        <dsp:cNvSpPr/>
      </dsp:nvSpPr>
      <dsp:spPr>
        <a:xfrm>
          <a:off x="2543770" y="1676440"/>
          <a:ext cx="6434087" cy="514981"/>
        </a:xfrm>
        <a:custGeom>
          <a:avLst/>
          <a:gdLst/>
          <a:ahLst/>
          <a:cxnLst/>
          <a:rect l="0" t="0" r="0" b="0"/>
          <a:pathLst>
            <a:path>
              <a:moveTo>
                <a:pt x="6434087" y="0"/>
              </a:moveTo>
              <a:lnTo>
                <a:pt x="6434087" y="274590"/>
              </a:lnTo>
              <a:lnTo>
                <a:pt x="0" y="274590"/>
              </a:lnTo>
              <a:lnTo>
                <a:pt x="0" y="514981"/>
              </a:lnTo>
            </a:path>
          </a:pathLst>
        </a:custGeom>
        <a:noFill/>
        <a:ln w="57150" cap="flat" cmpd="sng" algn="ctr">
          <a:solidFill>
            <a:srgbClr val="3F3685"/>
          </a:solidFill>
          <a:prstDash val="solid"/>
          <a:miter lim="800000"/>
          <a:headEnd type="none" w="med" len="med"/>
          <a:tailEnd type="triangle" w="lg"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ts val="600"/>
            </a:spcBef>
            <a:spcAft>
              <a:spcPct val="35000"/>
            </a:spcAft>
            <a:buNone/>
          </a:pPr>
          <a:endParaRPr lang="en-GB" sz="1600" kern="1200"/>
        </a:p>
      </dsp:txBody>
      <dsp:txXfrm>
        <a:off x="5599385" y="1931200"/>
        <a:ext cx="322858" cy="5461"/>
      </dsp:txXfrm>
    </dsp:sp>
    <dsp:sp modelId="{DC7681CC-E1AD-42A9-9276-E5849FEE5358}">
      <dsp:nvSpPr>
        <dsp:cNvPr id="0" name=""/>
        <dsp:cNvSpPr/>
      </dsp:nvSpPr>
      <dsp:spPr>
        <a:xfrm>
          <a:off x="6783589" y="170529"/>
          <a:ext cx="4388537" cy="1507711"/>
        </a:xfrm>
        <a:prstGeom prst="rect">
          <a:avLst/>
        </a:prstGeom>
        <a:solidFill>
          <a:schemeClr val="bg1"/>
        </a:solidFill>
        <a:ln w="38100" cap="flat" cmpd="sng" algn="ctr">
          <a:solidFill>
            <a:srgbClr val="0095D4"/>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8000" tIns="108000" rIns="108000" bIns="108000" numCol="1" spcCol="1270" anchor="t" anchorCtr="0">
          <a:noAutofit/>
        </a:bodyPr>
        <a:lstStyle/>
        <a:p>
          <a:pPr marL="0" lvl="0" indent="0" algn="l" defTabSz="711200">
            <a:lnSpc>
              <a:spcPct val="110000"/>
            </a:lnSpc>
            <a:spcBef>
              <a:spcPts val="600"/>
            </a:spcBef>
            <a:spcAft>
              <a:spcPts val="0"/>
            </a:spcAft>
            <a:buFont typeface="+mj-lt"/>
            <a:buNone/>
          </a:pPr>
          <a:r>
            <a:rPr lang="en-GB" sz="1600" b="1" kern="1200">
              <a:latin typeface="Arial"/>
              <a:cs typeface="Arial"/>
            </a:rPr>
            <a:t>3. </a:t>
          </a:r>
          <a:r>
            <a:rPr lang="en-GB" sz="1600" kern="1200">
              <a:latin typeface="Arial"/>
              <a:cs typeface="Arial"/>
            </a:rPr>
            <a:t>After submission, the local triage group will review the community need for approval. Once approved, the community need will appear on the CBG portal for suppliers to offer support (or ‘bid’ against that need).</a:t>
          </a:r>
        </a:p>
      </dsp:txBody>
      <dsp:txXfrm>
        <a:off x="6783589" y="170529"/>
        <a:ext cx="4388537" cy="1507711"/>
      </dsp:txXfrm>
    </dsp:sp>
    <dsp:sp modelId="{3F40AC2B-3A8C-4205-A7ED-94C9D33E16C9}">
      <dsp:nvSpPr>
        <dsp:cNvPr id="0" name=""/>
        <dsp:cNvSpPr/>
      </dsp:nvSpPr>
      <dsp:spPr>
        <a:xfrm>
          <a:off x="5079030" y="3050500"/>
          <a:ext cx="514981" cy="91440"/>
        </a:xfrm>
        <a:custGeom>
          <a:avLst/>
          <a:gdLst/>
          <a:ahLst/>
          <a:cxnLst/>
          <a:rect l="0" t="0" r="0" b="0"/>
          <a:pathLst>
            <a:path>
              <a:moveTo>
                <a:pt x="0" y="45720"/>
              </a:moveTo>
              <a:lnTo>
                <a:pt x="514981" y="45720"/>
              </a:lnTo>
            </a:path>
          </a:pathLst>
        </a:custGeom>
        <a:noFill/>
        <a:ln w="57150" cap="flat" cmpd="sng" algn="ctr">
          <a:solidFill>
            <a:srgbClr val="3F3685"/>
          </a:solidFill>
          <a:prstDash val="solid"/>
          <a:miter lim="800000"/>
          <a:headEnd type="none" w="med" len="med"/>
          <a:tailEnd type="triangle" w="lg"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ts val="600"/>
            </a:spcBef>
            <a:spcAft>
              <a:spcPct val="35000"/>
            </a:spcAft>
            <a:buNone/>
          </a:pPr>
          <a:endParaRPr lang="en-GB" sz="1600" kern="1200"/>
        </a:p>
      </dsp:txBody>
      <dsp:txXfrm>
        <a:off x="5322881" y="3093490"/>
        <a:ext cx="27279" cy="5461"/>
      </dsp:txXfrm>
    </dsp:sp>
    <dsp:sp modelId="{EA926959-9692-42B6-B084-5AB34B8F37F2}">
      <dsp:nvSpPr>
        <dsp:cNvPr id="0" name=""/>
        <dsp:cNvSpPr/>
      </dsp:nvSpPr>
      <dsp:spPr>
        <a:xfrm>
          <a:off x="6710" y="2223822"/>
          <a:ext cx="5074119" cy="1744797"/>
        </a:xfrm>
        <a:prstGeom prst="rect">
          <a:avLst/>
        </a:prstGeom>
        <a:solidFill>
          <a:schemeClr val="bg1"/>
        </a:solidFill>
        <a:ln w="38100" cap="flat" cmpd="sng" algn="ctr">
          <a:solidFill>
            <a:srgbClr val="0095D4"/>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8000" tIns="108000" rIns="108000" bIns="108000" numCol="1" spcCol="1270" anchor="t" anchorCtr="0">
          <a:noAutofit/>
        </a:bodyPr>
        <a:lstStyle/>
        <a:p>
          <a:pPr marL="0" lvl="0" indent="0" algn="l" defTabSz="711200" rtl="0">
            <a:lnSpc>
              <a:spcPct val="110000"/>
            </a:lnSpc>
            <a:spcBef>
              <a:spcPts val="600"/>
            </a:spcBef>
            <a:spcAft>
              <a:spcPts val="0"/>
            </a:spcAft>
            <a:buNone/>
          </a:pPr>
          <a:r>
            <a:rPr lang="en-GB" sz="1600" b="1" kern="1200">
              <a:latin typeface="Arial"/>
              <a:cs typeface="Arial"/>
            </a:rPr>
            <a:t>4. </a:t>
          </a:r>
          <a:r>
            <a:rPr lang="en-GB" sz="1600" kern="1200">
              <a:latin typeface="Arial"/>
              <a:cs typeface="Arial"/>
            </a:rPr>
            <a:t>When a supplier bids against a community need, the third-sector organisation will be notified via email with the supplier’s contact details. Then, </a:t>
          </a:r>
          <a:r>
            <a:rPr lang="en-GB" sz="1600" b="1" u="none" kern="1200">
              <a:latin typeface="Arial"/>
              <a:cs typeface="Arial"/>
            </a:rPr>
            <a:t>the </a:t>
          </a:r>
          <a:br>
            <a:rPr lang="en-GB" sz="1600" b="1" u="none" kern="1200">
              <a:latin typeface="Arial"/>
              <a:cs typeface="Arial"/>
            </a:rPr>
          </a:br>
          <a:r>
            <a:rPr lang="en-GB" sz="1600" b="1" u="none" kern="1200">
              <a:latin typeface="Arial"/>
              <a:cs typeface="Arial"/>
            </a:rPr>
            <a:t>third-sector organisation will review the bid and should start conversations</a:t>
          </a:r>
          <a:r>
            <a:rPr lang="en-GB" sz="1600" b="1" kern="1200">
              <a:latin typeface="Arial"/>
              <a:cs typeface="Arial"/>
            </a:rPr>
            <a:t> </a:t>
          </a:r>
          <a:r>
            <a:rPr lang="en-GB" sz="1600" b="1" u="none" kern="1200">
              <a:latin typeface="Arial"/>
              <a:cs typeface="Arial"/>
            </a:rPr>
            <a:t>offline with the supplier</a:t>
          </a:r>
          <a:r>
            <a:rPr lang="en-GB" sz="1600" b="0" u="none" kern="1200">
              <a:latin typeface="Arial"/>
              <a:cs typeface="Arial"/>
            </a:rPr>
            <a:t> to negotiate and agree next steps.</a:t>
          </a:r>
        </a:p>
      </dsp:txBody>
      <dsp:txXfrm>
        <a:off x="6710" y="2223822"/>
        <a:ext cx="5074119" cy="1744797"/>
      </dsp:txXfrm>
    </dsp:sp>
    <dsp:sp modelId="{D18D781A-B314-4C14-88E1-070173F3F71F}">
      <dsp:nvSpPr>
        <dsp:cNvPr id="0" name=""/>
        <dsp:cNvSpPr/>
      </dsp:nvSpPr>
      <dsp:spPr>
        <a:xfrm>
          <a:off x="5626411" y="2226227"/>
          <a:ext cx="5270410" cy="1739986"/>
        </a:xfrm>
        <a:prstGeom prst="rect">
          <a:avLst/>
        </a:prstGeom>
        <a:solidFill>
          <a:schemeClr val="bg1"/>
        </a:solidFill>
        <a:ln w="38100" cap="flat" cmpd="sng" algn="ctr">
          <a:solidFill>
            <a:srgbClr val="0095D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t" anchorCtr="0">
          <a:noAutofit/>
        </a:bodyPr>
        <a:lstStyle/>
        <a:p>
          <a:pPr marL="0" lvl="0" indent="0" algn="l" defTabSz="711200" rtl="0">
            <a:lnSpc>
              <a:spcPct val="110000"/>
            </a:lnSpc>
            <a:spcBef>
              <a:spcPts val="600"/>
            </a:spcBef>
            <a:spcAft>
              <a:spcPts val="0"/>
            </a:spcAft>
            <a:buNone/>
          </a:pPr>
          <a:r>
            <a:rPr lang="en-GB" sz="1600" b="1" kern="1200">
              <a:latin typeface="Arial"/>
              <a:cs typeface="Arial"/>
            </a:rPr>
            <a:t>5. </a:t>
          </a:r>
          <a:r>
            <a:rPr lang="en-GB" sz="1600" kern="1200">
              <a:latin typeface="Arial"/>
              <a:cs typeface="Arial"/>
            </a:rPr>
            <a:t>After six months, the CBG portal system will automatically generate an email reminder to both parties to update on the outcome of the community benefit. This means the NHSS supplier and the </a:t>
          </a:r>
          <a:br>
            <a:rPr lang="en-GB" sz="1600" kern="1200">
              <a:latin typeface="Arial"/>
              <a:cs typeface="Arial"/>
            </a:rPr>
          </a:br>
          <a:r>
            <a:rPr lang="en-GB" sz="1600" kern="1200">
              <a:latin typeface="Arial"/>
              <a:cs typeface="Arial"/>
            </a:rPr>
            <a:t>third-sector organisation will both have an opportunity to describe what’s been happening.</a:t>
          </a:r>
        </a:p>
      </dsp:txBody>
      <dsp:txXfrm>
        <a:off x="5626411" y="2226227"/>
        <a:ext cx="5270410" cy="173998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833053" y="1947620"/>
            <a:ext cx="10515600" cy="1177872"/>
          </a:xfrm>
          <a:prstGeom prst="rect">
            <a:avLst/>
          </a:prstGeom>
        </p:spPr>
        <p:txBody>
          <a:bodyPr vert="horz" lIns="91440" tIns="45720" rIns="91440" bIns="45720" rtlCol="0" anchor="ctr">
            <a:noAutofit/>
          </a:bodyPr>
          <a:lstStyle>
            <a:lvl1pPr>
              <a:defRPr sz="3600">
                <a:solidFill>
                  <a:srgbClr val="4E358C"/>
                </a:solidFill>
                <a:latin typeface="Arial" panose="020B0604020202020204" pitchFamily="34" charset="0"/>
                <a:cs typeface="Arial" panose="020B0604020202020204" pitchFamily="34" charset="0"/>
              </a:defRPr>
            </a:lvl1pPr>
          </a:lstStyle>
          <a:p>
            <a:r>
              <a:rPr lang="en-US" dirty="0"/>
              <a:t>Title of presentation goes here</a:t>
            </a:r>
            <a:endParaRPr lang="en-GB" dirty="0"/>
          </a:p>
        </p:txBody>
      </p:sp>
      <p:sp>
        <p:nvSpPr>
          <p:cNvPr id="10" name="Text Placeholder 9"/>
          <p:cNvSpPr>
            <a:spLocks noGrp="1"/>
          </p:cNvSpPr>
          <p:nvPr>
            <p:ph type="body" sz="quarter" idx="10" hasCustomPrompt="1"/>
          </p:nvPr>
        </p:nvSpPr>
        <p:spPr>
          <a:xfrm>
            <a:off x="738717" y="5501898"/>
            <a:ext cx="4822328" cy="861108"/>
          </a:xfrm>
        </p:spPr>
        <p:txBody>
          <a:bodyPr/>
          <a:lstStyle>
            <a:lvl1pPr marL="0" indent="0">
              <a:buNone/>
              <a:defRPr>
                <a:solidFill>
                  <a:schemeClr val="bg1"/>
                </a:solidFill>
              </a:defRPr>
            </a:lvl1pPr>
          </a:lstStyle>
          <a:p>
            <a:pPr lvl="0"/>
            <a:r>
              <a:rPr lang="en-US"/>
              <a:t>Author / date</a:t>
            </a:r>
          </a:p>
        </p:txBody>
      </p:sp>
    </p:spTree>
    <p:extLst>
      <p:ext uri="{BB962C8B-B14F-4D97-AF65-F5344CB8AC3E}">
        <p14:creationId xmlns:p14="http://schemas.microsoft.com/office/powerpoint/2010/main" val="219472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7" y="457201"/>
            <a:ext cx="10515600" cy="900260"/>
          </a:xfrm>
        </p:spPr>
        <p:txBody>
          <a:bodyPr anchor="ctr" anchorCtr="0">
            <a:noAutofit/>
          </a:bodyPr>
          <a:lstStyle>
            <a:lvl1pPr>
              <a:defRPr sz="3000">
                <a:solidFill>
                  <a:srgbClr val="4E358C"/>
                </a:solidFill>
              </a:defRPr>
            </a:lvl1pPr>
          </a:lstStyle>
          <a:p>
            <a:r>
              <a:rPr lang="en-US"/>
              <a:t>Title</a:t>
            </a:r>
            <a:endParaRPr lang="en-GB"/>
          </a:p>
        </p:txBody>
      </p:sp>
      <p:sp>
        <p:nvSpPr>
          <p:cNvPr id="3" name="Picture Placeholder 2"/>
          <p:cNvSpPr>
            <a:spLocks noGrp="1"/>
          </p:cNvSpPr>
          <p:nvPr>
            <p:ph type="pic" idx="1"/>
          </p:nvPr>
        </p:nvSpPr>
        <p:spPr>
          <a:xfrm>
            <a:off x="5183717" y="1440000"/>
            <a:ext cx="6172200" cy="4025531"/>
          </a:xfrm>
        </p:spPr>
        <p:txBody>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hasCustomPrompt="1"/>
          </p:nvPr>
        </p:nvSpPr>
        <p:spPr>
          <a:xfrm>
            <a:off x="840318" y="1440000"/>
            <a:ext cx="3960000" cy="4025531"/>
          </a:xfrm>
        </p:spPr>
        <p:txBody>
          <a:bodyPr>
            <a:normAutofit/>
          </a:bodyPr>
          <a:lstStyle>
            <a:lvl1pPr marL="0" indent="0">
              <a:buNone/>
              <a:defRPr sz="20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Text /caption</a:t>
            </a:r>
          </a:p>
        </p:txBody>
      </p:sp>
    </p:spTree>
    <p:extLst>
      <p:ext uri="{BB962C8B-B14F-4D97-AF65-F5344CB8AC3E}">
        <p14:creationId xmlns:p14="http://schemas.microsoft.com/office/powerpoint/2010/main" val="234339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out cap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7" y="457201"/>
            <a:ext cx="10515600" cy="900260"/>
          </a:xfrm>
        </p:spPr>
        <p:txBody>
          <a:bodyPr anchor="ctr" anchorCtr="0">
            <a:noAutofit/>
          </a:bodyPr>
          <a:lstStyle>
            <a:lvl1pPr>
              <a:defRPr sz="3000">
                <a:solidFill>
                  <a:srgbClr val="4E358C"/>
                </a:solidFill>
              </a:defRPr>
            </a:lvl1pPr>
          </a:lstStyle>
          <a:p>
            <a:r>
              <a:rPr lang="en-US"/>
              <a:t>Title</a:t>
            </a:r>
            <a:endParaRPr lang="en-GB"/>
          </a:p>
        </p:txBody>
      </p:sp>
      <p:sp>
        <p:nvSpPr>
          <p:cNvPr id="3" name="Picture Placeholder 2"/>
          <p:cNvSpPr>
            <a:spLocks noGrp="1"/>
          </p:cNvSpPr>
          <p:nvPr>
            <p:ph type="pic" idx="1"/>
          </p:nvPr>
        </p:nvSpPr>
        <p:spPr>
          <a:xfrm>
            <a:off x="840317" y="1440000"/>
            <a:ext cx="10515600" cy="399932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Tree>
    <p:extLst>
      <p:ext uri="{BB962C8B-B14F-4D97-AF65-F5344CB8AC3E}">
        <p14:creationId xmlns:p14="http://schemas.microsoft.com/office/powerpoint/2010/main" val="386689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Tree>
    <p:extLst>
      <p:ext uri="{BB962C8B-B14F-4D97-AF65-F5344CB8AC3E}">
        <p14:creationId xmlns:p14="http://schemas.microsoft.com/office/powerpoint/2010/main" val="257090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Tree>
    <p:extLst>
      <p:ext uri="{BB962C8B-B14F-4D97-AF65-F5344CB8AC3E}">
        <p14:creationId xmlns:p14="http://schemas.microsoft.com/office/powerpoint/2010/main" val="1165400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Tree>
    <p:extLst>
      <p:ext uri="{BB962C8B-B14F-4D97-AF65-F5344CB8AC3E}">
        <p14:creationId xmlns:p14="http://schemas.microsoft.com/office/powerpoint/2010/main" val="299395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Tree>
    <p:extLst>
      <p:ext uri="{BB962C8B-B14F-4D97-AF65-F5344CB8AC3E}">
        <p14:creationId xmlns:p14="http://schemas.microsoft.com/office/powerpoint/2010/main" val="281737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5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25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97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88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833053" y="1947620"/>
            <a:ext cx="10515600" cy="1177872"/>
          </a:xfrm>
          <a:prstGeom prst="rect">
            <a:avLst/>
          </a:prstGeom>
        </p:spPr>
        <p:txBody>
          <a:bodyPr vert="horz" lIns="91440" tIns="45720" rIns="91440" bIns="45720" rtlCol="0" anchor="ctr">
            <a:noAutofit/>
          </a:bodyPr>
          <a:lstStyle>
            <a:lvl1pPr>
              <a:defRPr sz="3600">
                <a:solidFill>
                  <a:srgbClr val="4E358C"/>
                </a:solidFill>
                <a:latin typeface="Arial" panose="020B0604020202020204" pitchFamily="34" charset="0"/>
                <a:cs typeface="Arial" panose="020B0604020202020204" pitchFamily="34" charset="0"/>
              </a:defRPr>
            </a:lvl1pPr>
          </a:lstStyle>
          <a:p>
            <a:r>
              <a:rPr lang="en-US" dirty="0"/>
              <a:t>Title of presentation goes here</a:t>
            </a:r>
            <a:endParaRPr lang="en-GB" dirty="0"/>
          </a:p>
        </p:txBody>
      </p:sp>
      <p:sp>
        <p:nvSpPr>
          <p:cNvPr id="10" name="Text Placeholder 9"/>
          <p:cNvSpPr>
            <a:spLocks noGrp="1"/>
          </p:cNvSpPr>
          <p:nvPr>
            <p:ph type="body" sz="quarter" idx="10" hasCustomPrompt="1"/>
          </p:nvPr>
        </p:nvSpPr>
        <p:spPr>
          <a:xfrm>
            <a:off x="738717" y="5501898"/>
            <a:ext cx="4822328" cy="861108"/>
          </a:xfrm>
        </p:spPr>
        <p:txBody>
          <a:bodyPr/>
          <a:lstStyle>
            <a:lvl1pPr marL="0" indent="0">
              <a:buNone/>
              <a:defRPr>
                <a:solidFill>
                  <a:schemeClr val="bg1"/>
                </a:solidFill>
              </a:defRPr>
            </a:lvl1pPr>
          </a:lstStyle>
          <a:p>
            <a:pPr lvl="0"/>
            <a:r>
              <a:rPr lang="en-US"/>
              <a:t>Author / date</a:t>
            </a:r>
          </a:p>
        </p:txBody>
      </p:sp>
    </p:spTree>
    <p:extLst>
      <p:ext uri="{BB962C8B-B14F-4D97-AF65-F5344CB8AC3E}">
        <p14:creationId xmlns:p14="http://schemas.microsoft.com/office/powerpoint/2010/main" val="3869583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purp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E5EE7-447A-EEAE-D588-54CBCE00FEF5}"/>
              </a:ext>
            </a:extLst>
          </p:cNvPr>
          <p:cNvSpPr>
            <a:spLocks noGrp="1"/>
          </p:cNvSpPr>
          <p:nvPr>
            <p:ph type="title" hasCustomPrompt="1"/>
          </p:nvPr>
        </p:nvSpPr>
        <p:spPr>
          <a:xfrm>
            <a:off x="750216" y="1080000"/>
            <a:ext cx="10515600" cy="721993"/>
          </a:xfrm>
          <a:prstGeom prst="rect">
            <a:avLst/>
          </a:prstGeom>
          <a:noFill/>
        </p:spPr>
        <p:txBody>
          <a:bodyPr/>
          <a:lstStyle>
            <a:lvl1pPr>
              <a:defRPr sz="3000" b="1">
                <a:solidFill>
                  <a:srgbClr val="4E358C"/>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2973599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blu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73B70E-419A-0EA3-8871-AFA80C1692F0}"/>
              </a:ext>
            </a:extLst>
          </p:cNvPr>
          <p:cNvSpPr>
            <a:spLocks noGrp="1"/>
          </p:cNvSpPr>
          <p:nvPr>
            <p:ph type="title" hasCustomPrompt="1"/>
          </p:nvPr>
        </p:nvSpPr>
        <p:spPr>
          <a:xfrm>
            <a:off x="750216" y="1080000"/>
            <a:ext cx="10515600" cy="721993"/>
          </a:xfrm>
          <a:prstGeom prst="rect">
            <a:avLst/>
          </a:prstGeom>
        </p:spPr>
        <p:txBody>
          <a:bodyPr/>
          <a:lstStyle>
            <a:lvl1pPr>
              <a:defRPr sz="3000" b="1">
                <a:solidFill>
                  <a:srgbClr val="4E358C"/>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2472439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magent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1080000"/>
            <a:ext cx="10515600" cy="721993"/>
          </a:xfrm>
          <a:prstGeom prst="rect">
            <a:avLst/>
          </a:prstGeom>
        </p:spPr>
        <p:txBody>
          <a:bodyPr/>
          <a:lstStyle>
            <a:lvl1pPr>
              <a:defRPr sz="3000" b="1">
                <a:solidFill>
                  <a:srgbClr val="4E358C"/>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1806177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gre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1080000"/>
            <a:ext cx="10515600" cy="721993"/>
          </a:xfrm>
          <a:prstGeom prst="rect">
            <a:avLst/>
          </a:prstGeom>
        </p:spPr>
        <p:txBody>
          <a:bodyPr/>
          <a:lstStyle>
            <a:lvl1pPr>
              <a:defRPr sz="3000" b="1">
                <a:solidFill>
                  <a:srgbClr val="4E358C"/>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307783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833053" y="1947620"/>
            <a:ext cx="10515600" cy="1177872"/>
          </a:xfrm>
          <a:prstGeom prst="rect">
            <a:avLst/>
          </a:prstGeom>
        </p:spPr>
        <p:txBody>
          <a:bodyPr vert="horz" lIns="91440" tIns="45720" rIns="91440" bIns="45720" rtlCol="0" anchor="ctr">
            <a:noAutofit/>
          </a:bodyPr>
          <a:lstStyle>
            <a:lvl1pPr>
              <a:defRPr sz="3600">
                <a:solidFill>
                  <a:srgbClr val="4E358C"/>
                </a:solidFill>
                <a:latin typeface="Arial" panose="020B0604020202020204" pitchFamily="34" charset="0"/>
                <a:cs typeface="Arial" panose="020B0604020202020204" pitchFamily="34" charset="0"/>
              </a:defRPr>
            </a:lvl1pPr>
          </a:lstStyle>
          <a:p>
            <a:r>
              <a:rPr lang="en-US"/>
              <a:t>Title of presentation goes here</a:t>
            </a:r>
            <a:endParaRPr lang="en-GB"/>
          </a:p>
        </p:txBody>
      </p:sp>
      <p:sp>
        <p:nvSpPr>
          <p:cNvPr id="10" name="Text Placeholder 9"/>
          <p:cNvSpPr>
            <a:spLocks noGrp="1"/>
          </p:cNvSpPr>
          <p:nvPr>
            <p:ph type="body" sz="quarter" idx="10" hasCustomPrompt="1"/>
          </p:nvPr>
        </p:nvSpPr>
        <p:spPr>
          <a:xfrm>
            <a:off x="738717" y="5501898"/>
            <a:ext cx="4822328" cy="861108"/>
          </a:xfrm>
        </p:spPr>
        <p:txBody>
          <a:bodyPr/>
          <a:lstStyle>
            <a:lvl1pPr marL="0" indent="0">
              <a:buNone/>
              <a:defRPr>
                <a:solidFill>
                  <a:schemeClr val="bg1"/>
                </a:solidFill>
              </a:defRPr>
            </a:lvl1pPr>
          </a:lstStyle>
          <a:p>
            <a:pPr lvl="0"/>
            <a:r>
              <a:rPr lang="en-US"/>
              <a:t>Author / date</a:t>
            </a:r>
          </a:p>
        </p:txBody>
      </p:sp>
    </p:spTree>
    <p:extLst>
      <p:ext uri="{BB962C8B-B14F-4D97-AF65-F5344CB8AC3E}">
        <p14:creationId xmlns:p14="http://schemas.microsoft.com/office/powerpoint/2010/main" val="392101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851715" y="1947620"/>
            <a:ext cx="10515600" cy="1177872"/>
          </a:xfrm>
          <a:prstGeom prst="rect">
            <a:avLst/>
          </a:prstGeom>
        </p:spPr>
        <p:txBody>
          <a:bodyPr vert="horz" lIns="91440" tIns="45720" rIns="91440" bIns="45720" rtlCol="0" anchor="ctr">
            <a:noAutofit/>
          </a:bodyPr>
          <a:lstStyle>
            <a:lvl1pPr>
              <a:defRPr sz="3600">
                <a:solidFill>
                  <a:srgbClr val="4E358C"/>
                </a:solidFill>
                <a:latin typeface="Arial" panose="020B0604020202020204" pitchFamily="34" charset="0"/>
                <a:cs typeface="Arial" panose="020B0604020202020204" pitchFamily="34" charset="0"/>
              </a:defRPr>
            </a:lvl1pPr>
          </a:lstStyle>
          <a:p>
            <a:r>
              <a:rPr lang="en-US"/>
              <a:t>Title of presentation goes here</a:t>
            </a:r>
            <a:endParaRPr lang="en-GB"/>
          </a:p>
        </p:txBody>
      </p:sp>
      <p:sp>
        <p:nvSpPr>
          <p:cNvPr id="10" name="Text Placeholder 9"/>
          <p:cNvSpPr>
            <a:spLocks noGrp="1"/>
          </p:cNvSpPr>
          <p:nvPr>
            <p:ph type="body" sz="quarter" idx="10" hasCustomPrompt="1"/>
          </p:nvPr>
        </p:nvSpPr>
        <p:spPr>
          <a:xfrm>
            <a:off x="738717" y="5501898"/>
            <a:ext cx="4822328" cy="861108"/>
          </a:xfrm>
        </p:spPr>
        <p:txBody>
          <a:bodyPr/>
          <a:lstStyle>
            <a:lvl1pPr marL="0" indent="0">
              <a:buNone/>
              <a:defRPr>
                <a:solidFill>
                  <a:schemeClr val="bg1"/>
                </a:solidFill>
              </a:defRPr>
            </a:lvl1pPr>
          </a:lstStyle>
          <a:p>
            <a:pPr lvl="0"/>
            <a:r>
              <a:rPr lang="en-US"/>
              <a:t>Author / date</a:t>
            </a:r>
          </a:p>
        </p:txBody>
      </p:sp>
    </p:spTree>
    <p:extLst>
      <p:ext uri="{BB962C8B-B14F-4D97-AF65-F5344CB8AC3E}">
        <p14:creationId xmlns:p14="http://schemas.microsoft.com/office/powerpoint/2010/main" val="327981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sub bullet slid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
        <p:nvSpPr>
          <p:cNvPr id="3" name="Content Placeholder 2"/>
          <p:cNvSpPr>
            <a:spLocks noGrp="1"/>
          </p:cNvSpPr>
          <p:nvPr>
            <p:ph idx="1" hasCustomPrompt="1"/>
          </p:nvPr>
        </p:nvSpPr>
        <p:spPr>
          <a:xfrm>
            <a:off x="838200" y="1440000"/>
            <a:ext cx="10515600" cy="4349007"/>
          </a:xfrm>
        </p:spPr>
        <p:txBody>
          <a:bodyPr/>
          <a:lstStyle>
            <a:lvl1pPr>
              <a:defRPr sz="2000"/>
            </a:lvl1pPr>
            <a:lvl2pPr>
              <a:defRPr sz="2000"/>
            </a:lvl2pPr>
          </a:lstStyle>
          <a:p>
            <a:pPr lvl="0"/>
            <a:r>
              <a:rPr lang="en-US"/>
              <a:t>Bullet</a:t>
            </a:r>
          </a:p>
          <a:p>
            <a:pPr lvl="1"/>
            <a:r>
              <a:rPr lang="en-US"/>
              <a:t>Sub bullet</a:t>
            </a:r>
          </a:p>
        </p:txBody>
      </p:sp>
    </p:spTree>
    <p:extLst>
      <p:ext uri="{BB962C8B-B14F-4D97-AF65-F5344CB8AC3E}">
        <p14:creationId xmlns:p14="http://schemas.microsoft.com/office/powerpoint/2010/main" val="288120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 sub bullet slide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
        <p:nvSpPr>
          <p:cNvPr id="3" name="Content Placeholder 2"/>
          <p:cNvSpPr>
            <a:spLocks noGrp="1"/>
          </p:cNvSpPr>
          <p:nvPr>
            <p:ph idx="1" hasCustomPrompt="1"/>
          </p:nvPr>
        </p:nvSpPr>
        <p:spPr>
          <a:xfrm>
            <a:off x="838200" y="1440000"/>
            <a:ext cx="10515600" cy="4323840"/>
          </a:xfrm>
        </p:spPr>
        <p:txBody>
          <a:bodyPr/>
          <a:lstStyle>
            <a:lvl1pPr>
              <a:lnSpc>
                <a:spcPct val="100000"/>
              </a:lnSpc>
              <a:spcBef>
                <a:spcPts val="600"/>
              </a:spcBef>
              <a:defRPr sz="2000"/>
            </a:lvl1pPr>
            <a:lvl2pPr>
              <a:defRPr sz="2000"/>
            </a:lvl2pPr>
          </a:lstStyle>
          <a:p>
            <a:pPr lvl="0"/>
            <a:r>
              <a:rPr lang="en-US"/>
              <a:t>Bullet</a:t>
            </a:r>
          </a:p>
          <a:p>
            <a:pPr lvl="1"/>
            <a:r>
              <a:rPr lang="en-US"/>
              <a:t>Sub bullet</a:t>
            </a:r>
          </a:p>
        </p:txBody>
      </p:sp>
    </p:spTree>
    <p:extLst>
      <p:ext uri="{BB962C8B-B14F-4D97-AF65-F5344CB8AC3E}">
        <p14:creationId xmlns:p14="http://schemas.microsoft.com/office/powerpoint/2010/main" val="33411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 sub bullet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
        <p:nvSpPr>
          <p:cNvPr id="3" name="Content Placeholder 2"/>
          <p:cNvSpPr>
            <a:spLocks noGrp="1"/>
          </p:cNvSpPr>
          <p:nvPr>
            <p:ph idx="1" hasCustomPrompt="1"/>
          </p:nvPr>
        </p:nvSpPr>
        <p:spPr>
          <a:xfrm>
            <a:off x="838200" y="1440000"/>
            <a:ext cx="10515600" cy="4323840"/>
          </a:xfrm>
        </p:spPr>
        <p:txBody>
          <a:bodyPr/>
          <a:lstStyle>
            <a:lvl1pPr>
              <a:defRPr sz="2000"/>
            </a:lvl1pPr>
            <a:lvl2pPr>
              <a:defRPr sz="2000"/>
            </a:lvl2pPr>
          </a:lstStyle>
          <a:p>
            <a:pPr lvl="0"/>
            <a:r>
              <a:rPr lang="en-US"/>
              <a:t>Bullet</a:t>
            </a:r>
          </a:p>
          <a:p>
            <a:pPr lvl="1"/>
            <a:r>
              <a:rPr lang="en-US"/>
              <a:t>Sub bullet</a:t>
            </a:r>
          </a:p>
        </p:txBody>
      </p:sp>
    </p:spTree>
    <p:extLst>
      <p:ext uri="{BB962C8B-B14F-4D97-AF65-F5344CB8AC3E}">
        <p14:creationId xmlns:p14="http://schemas.microsoft.com/office/powerpoint/2010/main" val="47593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ullet/ sub bullet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
        <p:nvSpPr>
          <p:cNvPr id="3" name="Content Placeholder 2"/>
          <p:cNvSpPr>
            <a:spLocks noGrp="1"/>
          </p:cNvSpPr>
          <p:nvPr>
            <p:ph idx="1" hasCustomPrompt="1"/>
          </p:nvPr>
        </p:nvSpPr>
        <p:spPr>
          <a:xfrm>
            <a:off x="838200" y="1440000"/>
            <a:ext cx="10515600" cy="4336424"/>
          </a:xfrm>
        </p:spPr>
        <p:txBody>
          <a:bodyPr/>
          <a:lstStyle>
            <a:lvl1pPr>
              <a:defRPr sz="2000"/>
            </a:lvl1pPr>
            <a:lvl2pPr>
              <a:defRPr sz="2000"/>
            </a:lvl2pPr>
          </a:lstStyle>
          <a:p>
            <a:pPr lvl="0"/>
            <a:r>
              <a:rPr lang="en-US"/>
              <a:t>Bullet</a:t>
            </a:r>
          </a:p>
          <a:p>
            <a:pPr lvl="1"/>
            <a:r>
              <a:rPr lang="en-US"/>
              <a:t>Sub bullet</a:t>
            </a:r>
          </a:p>
        </p:txBody>
      </p:sp>
    </p:spTree>
    <p:extLst>
      <p:ext uri="{BB962C8B-B14F-4D97-AF65-F5344CB8AC3E}">
        <p14:creationId xmlns:p14="http://schemas.microsoft.com/office/powerpoint/2010/main" val="309257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column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E358C"/>
                </a:solidFill>
              </a:defRPr>
            </a:lvl1pPr>
          </a:lstStyle>
          <a:p>
            <a:r>
              <a:rPr lang="en-US"/>
              <a:t>Title</a:t>
            </a:r>
            <a:endParaRPr lang="en-GB"/>
          </a:p>
        </p:txBody>
      </p:sp>
      <p:sp>
        <p:nvSpPr>
          <p:cNvPr id="3" name="Content Placeholder 2"/>
          <p:cNvSpPr>
            <a:spLocks noGrp="1"/>
          </p:cNvSpPr>
          <p:nvPr>
            <p:ph sz="half" idx="1" hasCustomPrompt="1"/>
          </p:nvPr>
        </p:nvSpPr>
        <p:spPr>
          <a:xfrm>
            <a:off x="838200" y="1440000"/>
            <a:ext cx="5156200" cy="4162721"/>
          </a:xfrm>
        </p:spPr>
        <p:txBody>
          <a:bodyPr/>
          <a:lstStyle>
            <a:lvl1pPr>
              <a:defRPr sz="2000"/>
            </a:lvl1pPr>
            <a:lvl2pPr>
              <a:defRPr sz="2000"/>
            </a:lvl2pPr>
          </a:lstStyle>
          <a:p>
            <a:pPr lvl="0"/>
            <a:r>
              <a:rPr lang="en-US"/>
              <a:t>Text</a:t>
            </a:r>
          </a:p>
          <a:p>
            <a:pPr lvl="1"/>
            <a:r>
              <a:rPr lang="en-US"/>
              <a:t>Second level</a:t>
            </a:r>
          </a:p>
        </p:txBody>
      </p:sp>
      <p:sp>
        <p:nvSpPr>
          <p:cNvPr id="4" name="Content Placeholder 3"/>
          <p:cNvSpPr>
            <a:spLocks noGrp="1"/>
          </p:cNvSpPr>
          <p:nvPr>
            <p:ph sz="half" idx="2" hasCustomPrompt="1"/>
          </p:nvPr>
        </p:nvSpPr>
        <p:spPr>
          <a:xfrm>
            <a:off x="6197600" y="1440000"/>
            <a:ext cx="5156200" cy="4162721"/>
          </a:xfrm>
        </p:spPr>
        <p:txBody>
          <a:bodyPr/>
          <a:lstStyle>
            <a:lvl1pPr>
              <a:defRPr sz="2000"/>
            </a:lvl1pPr>
            <a:lvl2pPr>
              <a:defRPr sz="2000"/>
            </a:lvl2pPr>
          </a:lstStyle>
          <a:p>
            <a:pPr lvl="0"/>
            <a:r>
              <a:rPr lang="en-US"/>
              <a:t>Text</a:t>
            </a:r>
          </a:p>
          <a:p>
            <a:pPr lvl="1"/>
            <a:r>
              <a:rPr lang="en-US"/>
              <a:t>Second level</a:t>
            </a:r>
          </a:p>
        </p:txBody>
      </p:sp>
    </p:spTree>
    <p:extLst>
      <p:ext uri="{BB962C8B-B14F-4D97-AF65-F5344CB8AC3E}">
        <p14:creationId xmlns:p14="http://schemas.microsoft.com/office/powerpoint/2010/main" val="272353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926777"/>
          </a:xfrm>
          <a:prstGeom prst="rect">
            <a:avLst/>
          </a:prstGeom>
        </p:spPr>
        <p:txBody>
          <a:bodyPr vert="horz" lIns="36000" tIns="36000" rIns="36000" bIns="36000" rtlCol="0" anchor="ctr">
            <a:noAutofit/>
          </a:bodyPr>
          <a:lstStyle/>
          <a:p>
            <a:r>
              <a:rPr lang="en-US"/>
              <a:t>Title</a:t>
            </a:r>
            <a:endParaRPr lang="en-GB"/>
          </a:p>
        </p:txBody>
      </p:sp>
      <p:sp>
        <p:nvSpPr>
          <p:cNvPr id="3" name="Text Placeholder 2"/>
          <p:cNvSpPr>
            <a:spLocks noGrp="1"/>
          </p:cNvSpPr>
          <p:nvPr>
            <p:ph type="body" idx="1"/>
          </p:nvPr>
        </p:nvSpPr>
        <p:spPr>
          <a:xfrm>
            <a:off x="838200" y="1332000"/>
            <a:ext cx="10515600" cy="4806891"/>
          </a:xfrm>
          <a:prstGeom prst="rect">
            <a:avLst/>
          </a:prstGeom>
        </p:spPr>
        <p:txBody>
          <a:bodyPr vert="horz" lIns="36000" tIns="36000" rIns="36000" bIns="36000" rtlCol="0">
            <a:no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64330309"/>
      </p:ext>
    </p:extLst>
  </p:cSld>
  <p:clrMap bg1="lt1" tx1="dk1" bg2="lt2" tx2="dk2" accent1="accent1" accent2="accent2" accent3="accent3" accent4="accent4" accent5="accent5" accent6="accent6" hlink="hlink" folHlink="folHlink"/>
  <p:sldLayoutIdLst>
    <p:sldLayoutId id="2147483703" r:id="rId1"/>
    <p:sldLayoutId id="2147483723" r:id="rId2"/>
    <p:sldLayoutId id="2147483724" r:id="rId3"/>
    <p:sldLayoutId id="2147483725" r:id="rId4"/>
    <p:sldLayoutId id="2147483704" r:id="rId5"/>
    <p:sldLayoutId id="2147483714" r:id="rId6"/>
    <p:sldLayoutId id="2147483715" r:id="rId7"/>
    <p:sldLayoutId id="2147483716" r:id="rId8"/>
    <p:sldLayoutId id="2147483705" r:id="rId9"/>
    <p:sldLayoutId id="2147483708" r:id="rId10"/>
    <p:sldLayoutId id="2147483709" r:id="rId11"/>
    <p:sldLayoutId id="2147483720" r:id="rId12"/>
    <p:sldLayoutId id="2147483721" r:id="rId13"/>
    <p:sldLayoutId id="2147483722" r:id="rId14"/>
    <p:sldLayoutId id="2147483706" r:id="rId15"/>
    <p:sldLayoutId id="2147483707" r:id="rId16"/>
    <p:sldLayoutId id="2147483717" r:id="rId17"/>
    <p:sldLayoutId id="2147483718" r:id="rId18"/>
    <p:sldLayoutId id="2147483719" r:id="rId19"/>
    <p:sldLayoutId id="2147483710" r:id="rId20"/>
    <p:sldLayoutId id="2147483711" r:id="rId21"/>
    <p:sldLayoutId id="2147483712" r:id="rId22"/>
    <p:sldLayoutId id="2147483713" r:id="rId23"/>
  </p:sldLayoutIdLst>
  <p:txStyles>
    <p:titleStyle>
      <a:lvl1pPr algn="l" defTabSz="685800" rtl="0" eaLnBrk="1" latinLnBrk="0" hangingPunct="1">
        <a:lnSpc>
          <a:spcPct val="90000"/>
        </a:lnSpc>
        <a:spcBef>
          <a:spcPct val="0"/>
        </a:spcBef>
        <a:buNone/>
        <a:defRPr sz="3000" b="1" kern="1200">
          <a:solidFill>
            <a:srgbClr val="4E358C"/>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hyperlink" Target="https://publichealthscotland.scot/our-organisation/procurement/community-benefit-gateway-cbg/case-studi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nss.nhs.scot/procurement-and-logistics/sustainability/access-our-community-benefit-gateway/" TargetMode="External"/><Relationship Id="rId2" Type="http://schemas.openxmlformats.org/officeDocument/2006/relationships/hyperlink" Target="https://nhsnss.service-now.com/community_benefit" TargetMode="External"/><Relationship Id="rId1" Type="http://schemas.openxmlformats.org/officeDocument/2006/relationships/slideLayout" Target="../slideLayouts/slideLayout7.xml"/><Relationship Id="rId6" Type="http://schemas.openxmlformats.org/officeDocument/2006/relationships/hyperlink" Target="https://youtu.be/cvO0ZLkqvd4" TargetMode="External"/><Relationship Id="rId5" Type="http://schemas.openxmlformats.org/officeDocument/2006/relationships/hyperlink" Target="https://eur01.safelinks.protection.outlook.com/?url=https%3A%2F%2Fyoutu.be%2FlCRkGjiqxZU&amp;data=05%7C02%7CMichelle.White%40phs.scot%7C2972943172234c41dbbb08dd9936896c%7C10efe0bda0304bca809cb5e6745e499a%7C0%7C0%7C638835181702440191%7CUnknown%7CTWFpbGZsb3d8eyJFbXB0eU1hcGkiOnRydWUsIlYiOiIwLjAuMDAwMCIsIlAiOiJXaW4zMiIsIkFOIjoiTWFpbCIsIldUIjoyfQ%3D%3D%7C0%7C%7C%7C&amp;sdata=0JuiDechrB7JmOuJOAftmzGhE5CVCQ6ghl%2Bw4viusvM%3D&amp;reserved=0" TargetMode="External"/><Relationship Id="rId4" Type="http://schemas.openxmlformats.org/officeDocument/2006/relationships/hyperlink" Target="https://publichealthscotland.scot/our-organisation/procurement/community-benefit-gateway-cbg/overvie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ationalarchives.gov.uk/doc/open-government-licence/" TargetMode="External"/><Relationship Id="rId2" Type="http://schemas.openxmlformats.org/officeDocument/2006/relationships/hyperlink" Target="mailto:phs.otherformats@phs.scot" TargetMode="External"/><Relationship Id="rId1" Type="http://schemas.openxmlformats.org/officeDocument/2006/relationships/slideLayout" Target="../slideLayouts/slideLayout8.xml"/><Relationship Id="rId4" Type="http://schemas.openxmlformats.org/officeDocument/2006/relationships/hyperlink" Target="http://www.publichealthscotland.scot/og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ur01.safelinks.protection.outlook.com/?url=https%3A%2F%2Fwww.youtube.com%2Fwatch%3Fv%3DuxeAimwbBWs%26feature%3Dyoutu.be&amp;data=05%7C02%7Chelen.hucker%40phs.scot%7Caf11dda070ca40bb2e6108dcc2cd1e2a%7C10efe0bda0304bca809cb5e6745e499a%7C0%7C0%7C638599433463614926%7CUnknown%7CTWFpbGZsb3d8eyJWIjoiMC4wLjAwMDAiLCJQIjoiV2luMzIiLCJBTiI6Ik1haWwiLCJXVCI6Mn0%3D%7C0%7C%7C%7C&amp;sdata=D61TYhvla0jHC407%2FBTkw0KAbDMihjckAkdIBmuWAMw%3D&amp;reserved=0"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egislation.gov.uk/asp/2014/12/contents"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eur01.safelinks.protection.outlook.com/?url=https%3A%2F%2Fwww.nss.nhs.scot%2Fprocurement-and-logistics%2Fsustainability-information-for-suppliers%2Faccess-our-community-benefit-gateway%2F&amp;data=05%7C02%7CMichelle.White%40phs.scot%7Ccfa2d4b086be4e64a5b808dc474652fb%7C10efe0bda0304bca809cb5e6745e499a%7C0%7C0%7C638463614563751824%7CUnknown%7CTWFpbGZsb3d8eyJWIjoiMC4wLjAwMDAiLCJQIjoiV2luMzIiLCJBTiI6Ik1haWwiLCJXVCI6Mn0%3D%7C0%7C%7C%7C&amp;sdata=NQsnpHq7O2Q7BP7u84Tj0PGqA8aAgj5jIXmK%2FXDRU9g%3D&amp;reserved=0"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CAB3E-8A9F-5196-E6C3-205BE53F832E}"/>
              </a:ext>
            </a:extLst>
          </p:cNvPr>
          <p:cNvSpPr>
            <a:spLocks noGrp="1"/>
          </p:cNvSpPr>
          <p:nvPr>
            <p:ph type="title"/>
          </p:nvPr>
        </p:nvSpPr>
        <p:spPr>
          <a:xfrm>
            <a:off x="1054359" y="2106790"/>
            <a:ext cx="10200984" cy="1304103"/>
          </a:xfrm>
        </p:spPr>
        <p:txBody>
          <a:bodyPr/>
          <a:lstStyle/>
          <a:p>
            <a:r>
              <a:rPr lang="en-GB" dirty="0"/>
              <a:t>NHSScotland Community Benefit </a:t>
            </a:r>
            <a:br>
              <a:rPr lang="en-GB" dirty="0"/>
            </a:br>
            <a:r>
              <a:rPr lang="en-GB" dirty="0"/>
              <a:t>Gateway portal </a:t>
            </a:r>
          </a:p>
        </p:txBody>
      </p:sp>
    </p:spTree>
    <p:extLst>
      <p:ext uri="{BB962C8B-B14F-4D97-AF65-F5344CB8AC3E}">
        <p14:creationId xmlns:p14="http://schemas.microsoft.com/office/powerpoint/2010/main" val="150687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54B7-6A00-3450-9856-95354B2B628A}"/>
              </a:ext>
            </a:extLst>
          </p:cNvPr>
          <p:cNvSpPr>
            <a:spLocks noGrp="1"/>
          </p:cNvSpPr>
          <p:nvPr>
            <p:ph type="title"/>
          </p:nvPr>
        </p:nvSpPr>
        <p:spPr/>
        <p:txBody>
          <a:bodyPr/>
          <a:lstStyle/>
          <a:p>
            <a:r>
              <a:rPr lang="en-GB">
                <a:solidFill>
                  <a:srgbClr val="4E358C"/>
                </a:solidFill>
              </a:rPr>
              <a:t>How can the CBG help you? (Continued)</a:t>
            </a:r>
            <a:endParaRPr lang="en-GB"/>
          </a:p>
        </p:txBody>
      </p:sp>
      <p:sp>
        <p:nvSpPr>
          <p:cNvPr id="5" name="Content Placeholder 4">
            <a:extLst>
              <a:ext uri="{FF2B5EF4-FFF2-40B4-BE49-F238E27FC236}">
                <a16:creationId xmlns:a16="http://schemas.microsoft.com/office/drawing/2014/main" id="{E784621A-17A3-D31B-8D8E-450591B8E0F5}"/>
              </a:ext>
            </a:extLst>
          </p:cNvPr>
          <p:cNvSpPr>
            <a:spLocks noGrp="1"/>
          </p:cNvSpPr>
          <p:nvPr>
            <p:ph idx="1"/>
          </p:nvPr>
        </p:nvSpPr>
        <p:spPr>
          <a:xfrm>
            <a:off x="838200" y="1260000"/>
            <a:ext cx="10630546" cy="5012422"/>
          </a:xfrm>
        </p:spPr>
        <p:txBody>
          <a:bodyPr vert="horz" lIns="36000" tIns="36000" rIns="36000" bIns="36000" rtlCol="0" anchor="t">
            <a:noAutofit/>
          </a:bodyPr>
          <a:lstStyle/>
          <a:p>
            <a:pPr marL="0" indent="0" defTabSz="914400">
              <a:lnSpc>
                <a:spcPct val="130000"/>
              </a:lnSpc>
              <a:spcBef>
                <a:spcPts val="0"/>
              </a:spcBef>
              <a:buNone/>
              <a:defRPr/>
            </a:pPr>
            <a:r>
              <a:rPr kumimoji="0" lang="en-GB" sz="1800" b="0" i="0" u="none" strike="noStrike" kern="1200" cap="none" spc="0" normalizeH="0" baseline="0" noProof="0">
                <a:ln>
                  <a:noFill/>
                </a:ln>
                <a:effectLst/>
                <a:uLnTx/>
                <a:uFillTx/>
                <a:latin typeface="Arial"/>
                <a:cs typeface="Arial"/>
              </a:rPr>
              <a:t>The system has been designed to inform NHSScotland suppliers </a:t>
            </a:r>
            <a:r>
              <a:rPr lang="en-GB" sz="1800">
                <a:latin typeface="Arial"/>
                <a:cs typeface="Arial"/>
              </a:rPr>
              <a:t>about</a:t>
            </a:r>
            <a:r>
              <a:rPr kumimoji="0" lang="en-GB" sz="1800" b="0" i="0" u="none" strike="noStrike" kern="1200" cap="none" spc="0" normalizeH="0" baseline="0" noProof="0">
                <a:ln>
                  <a:noFill/>
                </a:ln>
                <a:effectLst/>
                <a:uLnTx/>
                <a:uFillTx/>
                <a:latin typeface="Arial"/>
                <a:cs typeface="Arial"/>
              </a:rPr>
              <a:t> the community needs </a:t>
            </a:r>
            <a:r>
              <a:rPr lang="en-GB" sz="1800">
                <a:latin typeface="Arial"/>
                <a:cs typeface="Arial"/>
              </a:rPr>
              <a:t>of</a:t>
            </a:r>
            <a:r>
              <a:rPr kumimoji="0" lang="en-GB" sz="1800" b="0" i="0" u="none" strike="noStrike" kern="1200" cap="none" spc="0" normalizeH="0" baseline="0" noProof="0">
                <a:ln>
                  <a:noFill/>
                </a:ln>
                <a:effectLst/>
                <a:uLnTx/>
                <a:uFillTx/>
                <a:latin typeface="Arial"/>
                <a:cs typeface="Arial"/>
              </a:rPr>
              <a:t> </a:t>
            </a:r>
            <a:br>
              <a:rPr kumimoji="0" lang="en-GB" sz="1800" b="0" i="0" u="none" strike="noStrike" kern="1200" cap="none" spc="0" normalizeH="0" baseline="0" noProof="0">
                <a:ln>
                  <a:noFill/>
                </a:ln>
                <a:effectLst/>
                <a:uLnTx/>
                <a:uFillTx/>
                <a:latin typeface="Arial"/>
                <a:cs typeface="Arial"/>
              </a:rPr>
            </a:br>
            <a:r>
              <a:rPr kumimoji="0" lang="en-GB" sz="1800" b="0" i="0" u="none" strike="noStrike" kern="1200" cap="none" spc="0" normalizeH="0" baseline="0" noProof="0">
                <a:ln>
                  <a:noFill/>
                </a:ln>
                <a:effectLst/>
                <a:uLnTx/>
                <a:uFillTx/>
                <a:latin typeface="Arial"/>
                <a:cs typeface="Arial"/>
              </a:rPr>
              <a:t>third-sector organisations in Scotland.</a:t>
            </a:r>
          </a:p>
          <a:p>
            <a:pPr marL="0" indent="0" defTabSz="914400">
              <a:lnSpc>
                <a:spcPct val="130000"/>
              </a:lnSpc>
              <a:spcBef>
                <a:spcPts val="0"/>
              </a:spcBef>
              <a:buNone/>
              <a:defRPr/>
            </a:pPr>
            <a:r>
              <a:rPr kumimoji="0" lang="en-GB" sz="1800" b="0" i="0" u="none" strike="noStrike" kern="1200" cap="none" spc="0" normalizeH="0" baseline="0" noProof="0">
                <a:ln>
                  <a:noFill/>
                </a:ln>
                <a:effectLst/>
                <a:uLnTx/>
                <a:uFillTx/>
                <a:latin typeface="Arial"/>
                <a:cs typeface="Arial"/>
              </a:rPr>
              <a:t>This results in a wide variety of community benefits that can be delivered. </a:t>
            </a:r>
            <a:r>
              <a:rPr kumimoji="0" lang="en-GB" sz="1800" b="0" i="0" u="none" kern="1200" cap="none" spc="0" normalizeH="0" baseline="0" noProof="0">
                <a:ln>
                  <a:noFill/>
                </a:ln>
                <a:effectLst/>
                <a:uLnTx/>
                <a:uFillTx/>
                <a:latin typeface="Arial"/>
                <a:cs typeface="Arial"/>
              </a:rPr>
              <a:t>Examples </a:t>
            </a:r>
            <a:r>
              <a:rPr kumimoji="0" lang="en-GB" sz="1800" b="0" i="0" u="none" strike="noStrike" kern="1200" cap="none" spc="0" normalizeH="0" baseline="0" noProof="0">
                <a:ln>
                  <a:noFill/>
                </a:ln>
                <a:effectLst/>
                <a:uLnTx/>
                <a:uFillTx/>
                <a:latin typeface="Arial"/>
                <a:cs typeface="Arial"/>
              </a:rPr>
              <a:t>might include (but are not limited to) the following:</a:t>
            </a:r>
            <a:r>
              <a:rPr kumimoji="0" lang="en-GB" sz="1800" b="1" i="0" u="none" strike="noStrike" kern="1200" cap="none" spc="0" normalizeH="0" baseline="0" noProof="0">
                <a:ln>
                  <a:noFill/>
                </a:ln>
                <a:effectLst/>
                <a:uLnTx/>
                <a:uFillTx/>
                <a:latin typeface="Arial"/>
                <a:cs typeface="Arial"/>
                <a:sym typeface="Wingdings 2" panose="05020102010507070707" pitchFamily="18" charset="2"/>
              </a:rPr>
              <a:t> </a:t>
            </a:r>
            <a:r>
              <a:rPr lang="en-GB" sz="1800">
                <a:latin typeface="Arial"/>
                <a:cs typeface="Arial"/>
              </a:rPr>
              <a:t>  </a:t>
            </a:r>
            <a:r>
              <a:rPr lang="en-GB" sz="1800">
                <a:solidFill>
                  <a:srgbClr val="333333"/>
                </a:solidFill>
                <a:latin typeface="Arial"/>
                <a:cs typeface="Arial"/>
              </a:rPr>
              <a:t>                 </a:t>
            </a:r>
            <a:r>
              <a:rPr kumimoji="0" lang="en-GB" sz="1800" b="0" i="0" u="none" strike="noStrike" kern="1200" cap="none" spc="0" normalizeH="0" baseline="0" noProof="0">
                <a:ln>
                  <a:noFill/>
                </a:ln>
                <a:solidFill>
                  <a:srgbClr val="333333"/>
                </a:solidFill>
                <a:effectLst/>
                <a:uLnTx/>
                <a:uFillTx/>
                <a:latin typeface="Arial"/>
                <a:cs typeface="Arial"/>
              </a:rPr>
              <a:t> </a:t>
            </a:r>
            <a:endParaRPr lang="en-GB" sz="1800">
              <a:solidFill>
                <a:prstClr val="black"/>
              </a:solidFill>
              <a:latin typeface="Arial"/>
              <a:cs typeface="Times New Roman"/>
            </a:endParaRPr>
          </a:p>
          <a:p>
            <a:pPr marL="0" indent="0">
              <a:buNone/>
            </a:pPr>
            <a:endParaRPr lang="en-GB"/>
          </a:p>
        </p:txBody>
      </p:sp>
      <p:graphicFrame>
        <p:nvGraphicFramePr>
          <p:cNvPr id="3" name="Table 3">
            <a:extLst>
              <a:ext uri="{FF2B5EF4-FFF2-40B4-BE49-F238E27FC236}">
                <a16:creationId xmlns:a16="http://schemas.microsoft.com/office/drawing/2014/main" id="{C4CDB33D-53DF-C57A-EB20-747A37A45B02}"/>
              </a:ext>
            </a:extLst>
          </p:cNvPr>
          <p:cNvGraphicFramePr>
            <a:graphicFrameLocks noGrp="1"/>
          </p:cNvGraphicFramePr>
          <p:nvPr>
            <p:extLst>
              <p:ext uri="{D42A27DB-BD31-4B8C-83A1-F6EECF244321}">
                <p14:modId xmlns:p14="http://schemas.microsoft.com/office/powerpoint/2010/main" val="3684300415"/>
              </p:ext>
            </p:extLst>
          </p:nvPr>
        </p:nvGraphicFramePr>
        <p:xfrm>
          <a:off x="838200" y="3060729"/>
          <a:ext cx="10253264" cy="2560320"/>
        </p:xfrm>
        <a:graphic>
          <a:graphicData uri="http://schemas.openxmlformats.org/drawingml/2006/table">
            <a:tbl>
              <a:tblPr firstRow="1" bandRow="1">
                <a:tableStyleId>{5C22544A-7EE6-4342-B048-85BDC9FD1C3A}</a:tableStyleId>
              </a:tblPr>
              <a:tblGrid>
                <a:gridCol w="5126632">
                  <a:extLst>
                    <a:ext uri="{9D8B030D-6E8A-4147-A177-3AD203B41FA5}">
                      <a16:colId xmlns:a16="http://schemas.microsoft.com/office/drawing/2014/main" val="449915278"/>
                    </a:ext>
                  </a:extLst>
                </a:gridCol>
                <a:gridCol w="5126632">
                  <a:extLst>
                    <a:ext uri="{9D8B030D-6E8A-4147-A177-3AD203B41FA5}">
                      <a16:colId xmlns:a16="http://schemas.microsoft.com/office/drawing/2014/main" val="3098815274"/>
                    </a:ext>
                  </a:extLst>
                </a:gridCol>
              </a:tblGrid>
              <a:tr h="1873405">
                <a:tc>
                  <a:txBody>
                    <a:bodyPr/>
                    <a:lstStyle/>
                    <a:p>
                      <a:pPr marL="285750" indent="-285750" algn="l">
                        <a:buFont typeface="Wingdings" panose="05000000000000000000" pitchFamily="2" charset="2"/>
                        <a:buChar char="ü"/>
                      </a:pPr>
                      <a:r>
                        <a:rPr lang="en-GB" sz="1800">
                          <a:solidFill>
                            <a:schemeClr val="tx1"/>
                          </a:solidFill>
                          <a:latin typeface="Arial"/>
                          <a:cs typeface="Arial"/>
                          <a:sym typeface="Wingdings 2" panose="05020102010507070707" pitchFamily="18" charset="2"/>
                        </a:rPr>
                        <a:t>Improve</a:t>
                      </a:r>
                      <a:r>
                        <a:rPr kumimoji="0" lang="en-GB" sz="1800" b="0" i="0" u="none" strike="noStrike" kern="1200" cap="none" spc="0" normalizeH="0" baseline="0" noProof="0">
                          <a:ln>
                            <a:noFill/>
                          </a:ln>
                          <a:solidFill>
                            <a:schemeClr val="tx1"/>
                          </a:solidFill>
                          <a:effectLst/>
                          <a:uLnTx/>
                          <a:uFillTx/>
                          <a:latin typeface="Arial"/>
                          <a:cs typeface="Arial"/>
                        </a:rPr>
                        <a:t> community spaces</a:t>
                      </a:r>
                    </a:p>
                    <a:p>
                      <a:pPr marL="0" indent="0" algn="l">
                        <a:buFont typeface="Wingdings" panose="05000000000000000000" pitchFamily="2" charset="2"/>
                        <a:buNone/>
                      </a:pPr>
                      <a:endParaRPr kumimoji="0" lang="en-GB" sz="1800" b="0" i="0" u="none" strike="noStrike" kern="1200" cap="none" spc="0" normalizeH="0" baseline="0" noProof="0">
                        <a:ln>
                          <a:noFill/>
                        </a:ln>
                        <a:solidFill>
                          <a:schemeClr val="tx1"/>
                        </a:solidFill>
                        <a:effectLst/>
                        <a:uLnTx/>
                        <a:uFillTx/>
                        <a:latin typeface="Arial"/>
                        <a:cs typeface="Aria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a:solidFill>
                            <a:schemeClr val="tx1"/>
                          </a:solidFill>
                          <a:latin typeface="Arial"/>
                          <a:cs typeface="Arial"/>
                        </a:rPr>
                        <a:t>Sponsor</a:t>
                      </a:r>
                      <a:r>
                        <a:rPr kumimoji="0" lang="en-GB" sz="1800" b="0" i="0" u="none" strike="noStrike" kern="1200" cap="none" spc="0" normalizeH="0" baseline="0" noProof="0">
                          <a:ln>
                            <a:noFill/>
                          </a:ln>
                          <a:solidFill>
                            <a:schemeClr val="tx1"/>
                          </a:solidFill>
                          <a:effectLst/>
                          <a:uLnTx/>
                          <a:uFillTx/>
                          <a:latin typeface="Arial"/>
                          <a:cs typeface="Arial"/>
                        </a:rPr>
                        <a:t> community activities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800" b="0" i="0" u="none" strike="noStrike" kern="1200" cap="none" spc="0" normalizeH="0" baseline="0" noProof="0">
                        <a:ln>
                          <a:noFill/>
                        </a:ln>
                        <a:solidFill>
                          <a:schemeClr val="tx1"/>
                        </a:solidFill>
                        <a:effectLst/>
                        <a:uLnTx/>
                        <a:uFillTx/>
                        <a:latin typeface="Arial"/>
                        <a:cs typeface="Aria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a:solidFill>
                            <a:schemeClr val="tx1"/>
                          </a:solidFill>
                          <a:latin typeface="Arial"/>
                          <a:cs typeface="Arial"/>
                          <a:sym typeface="Wingdings 2" panose="05020102010507070707" pitchFamily="18" charset="2"/>
                        </a:rPr>
                        <a:t>Give staff</a:t>
                      </a:r>
                      <a:r>
                        <a:rPr kumimoji="0" lang="en-GB" sz="1800" b="0" i="0" u="none" strike="noStrike" kern="1200" cap="none" spc="0" normalizeH="0" baseline="0" noProof="0">
                          <a:ln>
                            <a:noFill/>
                          </a:ln>
                          <a:solidFill>
                            <a:schemeClr val="tx1"/>
                          </a:solidFill>
                          <a:effectLst/>
                          <a:uLnTx/>
                          <a:uFillTx/>
                          <a:latin typeface="Arial"/>
                          <a:cs typeface="Arial"/>
                          <a:sym typeface="Wingdings 2" panose="05020102010507070707" pitchFamily="18" charset="2"/>
                        </a:rPr>
                        <a:t> time for v</a:t>
                      </a:r>
                      <a:r>
                        <a:rPr kumimoji="0" lang="en-GB" sz="1800" b="0" i="0" u="none" strike="noStrike" kern="1200" cap="none" spc="0" normalizeH="0" baseline="0" noProof="0">
                          <a:ln>
                            <a:noFill/>
                          </a:ln>
                          <a:solidFill>
                            <a:schemeClr val="tx1"/>
                          </a:solidFill>
                          <a:effectLst/>
                          <a:uLnTx/>
                          <a:uFillTx/>
                          <a:latin typeface="Arial"/>
                          <a:cs typeface="Arial"/>
                        </a:rPr>
                        <a:t>olunteering</a:t>
                      </a:r>
                      <a:endParaRPr lang="en-GB" sz="180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800" b="0" i="0" u="none" strike="noStrike" kern="1200" cap="none" spc="0" normalizeH="0" baseline="0" noProof="0">
                        <a:ln>
                          <a:noFill/>
                        </a:ln>
                        <a:solidFill>
                          <a:schemeClr val="tx1"/>
                        </a:solidFill>
                        <a:effectLst/>
                        <a:uLnTx/>
                        <a:uFillTx/>
                        <a:latin typeface="Arial"/>
                        <a:cs typeface="Aria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1" i="0" u="none" strike="noStrike" kern="1200" cap="none" spc="0" normalizeH="0" baseline="0" noProof="0">
                          <a:ln>
                            <a:noFill/>
                          </a:ln>
                          <a:solidFill>
                            <a:schemeClr val="tx1"/>
                          </a:solidFill>
                          <a:effectLst/>
                          <a:uLnTx/>
                          <a:uFillTx/>
                          <a:latin typeface="Arial"/>
                          <a:cs typeface="Arial"/>
                          <a:sym typeface="Wingdings 2" panose="05020102010507070707" pitchFamily="18" charset="2"/>
                        </a:rPr>
                        <a:t>Provide e</a:t>
                      </a:r>
                      <a:r>
                        <a:rPr kumimoji="0" lang="en-GB" sz="1800" b="1" i="0" u="none" strike="noStrike" kern="1200" cap="none" spc="0" normalizeH="0" baseline="0" noProof="0">
                          <a:ln>
                            <a:noFill/>
                          </a:ln>
                          <a:solidFill>
                            <a:schemeClr val="tx1"/>
                          </a:solidFill>
                          <a:effectLst/>
                          <a:uLnTx/>
                          <a:uFillTx/>
                          <a:latin typeface="Arial"/>
                          <a:cs typeface="Arial"/>
                        </a:rPr>
                        <a:t>xpertise </a:t>
                      </a:r>
                      <a:r>
                        <a:rPr kumimoji="0" lang="en-GB" sz="1800" b="0" i="0" u="none" strike="noStrike" kern="1200" cap="none" spc="0" normalizeH="0" baseline="0" noProof="0">
                          <a:ln>
                            <a:noFill/>
                          </a:ln>
                          <a:solidFill>
                            <a:schemeClr val="tx1"/>
                          </a:solidFill>
                          <a:effectLst/>
                          <a:uLnTx/>
                          <a:uFillTx/>
                          <a:latin typeface="Arial"/>
                          <a:cs typeface="Arial"/>
                        </a:rPr>
                        <a:t>to support local community activities	</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0" i="0" u="none" strike="noStrike" kern="1200" cap="none" spc="0" normalizeH="0" baseline="0" noProof="0">
                        <a:ln>
                          <a:noFill/>
                        </a:ln>
                        <a:solidFill>
                          <a:schemeClr val="tx1"/>
                        </a:solidFill>
                        <a:effectLst/>
                        <a:uLnTx/>
                        <a:uFillTx/>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ü"/>
                      </a:pPr>
                      <a:r>
                        <a:rPr lang="en-GB" sz="1800">
                          <a:solidFill>
                            <a:schemeClr val="tx1"/>
                          </a:solidFill>
                          <a:latin typeface="Arial"/>
                          <a:cs typeface="Arial"/>
                          <a:sym typeface="Wingdings 2" panose="05020102010507070707" pitchFamily="18" charset="2"/>
                        </a:rPr>
                        <a:t>Provide</a:t>
                      </a:r>
                      <a:r>
                        <a:rPr kumimoji="0" lang="en-GB" sz="1800" b="0" i="0" u="none" strike="noStrike" kern="1200" cap="none" spc="0" normalizeH="0" baseline="0" noProof="0">
                          <a:ln>
                            <a:noFill/>
                          </a:ln>
                          <a:solidFill>
                            <a:schemeClr val="tx1"/>
                          </a:solidFill>
                          <a:effectLst/>
                          <a:uLnTx/>
                          <a:uFillTx/>
                          <a:latin typeface="Arial"/>
                          <a:cs typeface="Arial"/>
                          <a:sym typeface="Wingdings 2" panose="05020102010507070707" pitchFamily="18" charset="2"/>
                        </a:rPr>
                        <a:t> e</a:t>
                      </a:r>
                      <a:r>
                        <a:rPr kumimoji="0" lang="en-GB" sz="1800" b="0" i="0" u="none" strike="noStrike" kern="1200" cap="none" spc="0" normalizeH="0" baseline="0" noProof="0">
                          <a:ln>
                            <a:noFill/>
                          </a:ln>
                          <a:solidFill>
                            <a:schemeClr val="tx1"/>
                          </a:solidFill>
                          <a:effectLst/>
                          <a:uLnTx/>
                          <a:uFillTx/>
                          <a:latin typeface="Arial"/>
                          <a:cs typeface="Arial"/>
                        </a:rPr>
                        <a:t>quipment</a:t>
                      </a:r>
                      <a:r>
                        <a:rPr lang="en-GB" sz="1800" b="0">
                          <a:solidFill>
                            <a:schemeClr val="tx1"/>
                          </a:solidFill>
                          <a:latin typeface="Arial"/>
                          <a:cs typeface="Arial"/>
                        </a:rPr>
                        <a:t>,</a:t>
                      </a:r>
                      <a:r>
                        <a:rPr kumimoji="0" lang="en-GB" sz="1800" b="0" i="0" u="none" strike="noStrike" kern="1200" cap="none" spc="0" normalizeH="0" baseline="0" noProof="0">
                          <a:ln>
                            <a:noFill/>
                          </a:ln>
                          <a:solidFill>
                            <a:schemeClr val="tx1"/>
                          </a:solidFill>
                          <a:effectLst/>
                          <a:uLnTx/>
                          <a:uFillTx/>
                          <a:latin typeface="Arial"/>
                          <a:cs typeface="Arial"/>
                        </a:rPr>
                        <a:t> </a:t>
                      </a:r>
                      <a:r>
                        <a:rPr lang="en-GB" sz="1800" b="0">
                          <a:solidFill>
                            <a:schemeClr val="tx1"/>
                          </a:solidFill>
                          <a:latin typeface="Arial"/>
                          <a:cs typeface="Arial"/>
                        </a:rPr>
                        <a:t>products,</a:t>
                      </a:r>
                      <a:r>
                        <a:rPr kumimoji="0" lang="en-GB" sz="1800" b="0" i="0" u="none" strike="noStrike" kern="1200" cap="none" spc="0" normalizeH="0" baseline="0" noProof="0">
                          <a:ln>
                            <a:noFill/>
                          </a:ln>
                          <a:solidFill>
                            <a:schemeClr val="tx1"/>
                          </a:solidFill>
                          <a:effectLst/>
                          <a:uLnTx/>
                          <a:uFillTx/>
                          <a:latin typeface="Arial"/>
                          <a:cs typeface="Arial"/>
                        </a:rPr>
                        <a:t> materials</a:t>
                      </a:r>
                      <a:r>
                        <a:rPr lang="en-GB" sz="1800" b="0">
                          <a:solidFill>
                            <a:schemeClr val="tx1"/>
                          </a:solidFill>
                          <a:latin typeface="Arial"/>
                          <a:cs typeface="Arial"/>
                        </a:rPr>
                        <a:t> </a:t>
                      </a:r>
                      <a:br>
                        <a:rPr lang="en-GB" sz="1800">
                          <a:solidFill>
                            <a:schemeClr val="tx1"/>
                          </a:solidFill>
                          <a:latin typeface="Arial"/>
                          <a:cs typeface="Arial"/>
                        </a:rPr>
                      </a:br>
                      <a:r>
                        <a:rPr lang="en-GB" sz="1800" b="0">
                          <a:solidFill>
                            <a:schemeClr val="tx1"/>
                          </a:solidFill>
                          <a:latin typeface="Arial"/>
                          <a:cs typeface="Arial"/>
                        </a:rPr>
                        <a:t>or</a:t>
                      </a:r>
                      <a:r>
                        <a:rPr lang="en-GB" sz="1800">
                          <a:solidFill>
                            <a:schemeClr val="tx1"/>
                          </a:solidFill>
                          <a:latin typeface="Arial"/>
                          <a:cs typeface="Arial"/>
                        </a:rPr>
                        <a:t> </a:t>
                      </a:r>
                      <a:r>
                        <a:rPr kumimoji="0" lang="en-GB" sz="1800" b="0" i="0" u="none" strike="noStrike" kern="1200" cap="none" spc="0" normalizeH="0" baseline="0" noProof="0">
                          <a:ln>
                            <a:noFill/>
                          </a:ln>
                          <a:solidFill>
                            <a:schemeClr val="tx1"/>
                          </a:solidFill>
                          <a:effectLst/>
                          <a:uLnTx/>
                          <a:uFillTx/>
                          <a:latin typeface="Arial"/>
                          <a:cs typeface="Arial"/>
                        </a:rPr>
                        <a:t>donations</a:t>
                      </a:r>
                      <a:r>
                        <a:rPr lang="en-GB" sz="1800">
                          <a:solidFill>
                            <a:schemeClr val="tx1"/>
                          </a:solidFill>
                          <a:latin typeface="Arial"/>
                          <a:cs typeface="Arial"/>
                        </a:rPr>
                        <a:t> </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800">
                        <a:solidFill>
                          <a:schemeClr val="tx1"/>
                        </a:solidFill>
                        <a:latin typeface="Arial"/>
                        <a:cs typeface="Aria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a:ln>
                            <a:noFill/>
                          </a:ln>
                          <a:solidFill>
                            <a:schemeClr val="tx1"/>
                          </a:solidFill>
                          <a:effectLst/>
                          <a:uLnTx/>
                          <a:uFillTx/>
                          <a:latin typeface="Arial"/>
                          <a:cs typeface="Arial"/>
                        </a:rPr>
                        <a:t>Engage in </a:t>
                      </a:r>
                      <a:r>
                        <a:rPr kumimoji="0" lang="en-GB" sz="1800" b="1" i="0" u="none" strike="noStrike" kern="1200" cap="none" spc="0" normalizeH="0" baseline="0" noProof="0">
                          <a:ln>
                            <a:noFill/>
                          </a:ln>
                          <a:solidFill>
                            <a:schemeClr val="tx1"/>
                          </a:solidFill>
                          <a:effectLst/>
                          <a:uLnTx/>
                          <a:uFillTx/>
                          <a:latin typeface="Arial"/>
                          <a:cs typeface="Arial"/>
                        </a:rPr>
                        <a:t>waste</a:t>
                      </a:r>
                      <a:r>
                        <a:rPr lang="en-GB" sz="1800">
                          <a:solidFill>
                            <a:schemeClr val="tx1"/>
                          </a:solidFill>
                          <a:latin typeface="Arial"/>
                          <a:cs typeface="Arial"/>
                        </a:rPr>
                        <a:t> and recycling</a:t>
                      </a:r>
                      <a:r>
                        <a:rPr kumimoji="0" lang="en-GB" sz="1800" b="0" i="0" u="none" strike="noStrike" kern="1200" cap="none" spc="0" normalizeH="0" baseline="0" noProof="0">
                          <a:ln>
                            <a:noFill/>
                          </a:ln>
                          <a:solidFill>
                            <a:schemeClr val="tx1"/>
                          </a:solidFill>
                          <a:effectLst/>
                          <a:uLnTx/>
                          <a:uFillTx/>
                          <a:latin typeface="Arial"/>
                          <a:cs typeface="Arial"/>
                        </a:rPr>
                        <a:t> projects</a:t>
                      </a:r>
                      <a:endParaRPr lang="en-GB" sz="180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a:solidFill>
                          <a:schemeClr val="tx1"/>
                        </a:solidFill>
                        <a:latin typeface="Arial"/>
                        <a:cs typeface="Aria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1" i="0" u="none" strike="noStrike" kern="1200" cap="none" spc="0" normalizeH="0" baseline="0" noProof="0">
                          <a:ln>
                            <a:noFill/>
                          </a:ln>
                          <a:solidFill>
                            <a:schemeClr val="tx1"/>
                          </a:solidFill>
                          <a:effectLst/>
                          <a:uLnTx/>
                          <a:uFillTx/>
                          <a:latin typeface="Arial"/>
                          <a:cs typeface="Arial"/>
                          <a:sym typeface="Wingdings 2" panose="05020102010507070707" pitchFamily="18" charset="2"/>
                        </a:rPr>
                        <a:t>Deliver</a:t>
                      </a:r>
                      <a:r>
                        <a:rPr lang="en-GB" sz="1800">
                          <a:solidFill>
                            <a:schemeClr val="tx1"/>
                          </a:solidFill>
                          <a:latin typeface="Arial"/>
                          <a:cs typeface="Arial"/>
                          <a:sym typeface="Wingdings 2" panose="05020102010507070707" pitchFamily="18" charset="2"/>
                        </a:rPr>
                        <a:t> </a:t>
                      </a:r>
                      <a:r>
                        <a:rPr lang="en-GB" sz="1800" b="0">
                          <a:solidFill>
                            <a:schemeClr val="tx1"/>
                          </a:solidFill>
                          <a:latin typeface="Arial"/>
                          <a:cs typeface="Arial"/>
                          <a:sym typeface="Wingdings 2" panose="05020102010507070707" pitchFamily="18" charset="2"/>
                        </a:rPr>
                        <a:t>and</a:t>
                      </a:r>
                      <a:r>
                        <a:rPr lang="en-GB" sz="1800">
                          <a:solidFill>
                            <a:schemeClr val="tx1"/>
                          </a:solidFill>
                          <a:latin typeface="Arial"/>
                          <a:cs typeface="Arial"/>
                          <a:sym typeface="Wingdings 2" panose="05020102010507070707" pitchFamily="18" charset="2"/>
                        </a:rPr>
                        <a:t> support</a:t>
                      </a:r>
                      <a:r>
                        <a:rPr kumimoji="0" lang="en-GB" sz="1800" b="0" i="0" u="none" strike="noStrike" kern="1200" cap="none" spc="0" normalizeH="0" baseline="0" noProof="0">
                          <a:ln>
                            <a:noFill/>
                          </a:ln>
                          <a:solidFill>
                            <a:schemeClr val="tx1"/>
                          </a:solidFill>
                          <a:effectLst/>
                          <a:uLnTx/>
                          <a:uFillTx/>
                          <a:latin typeface="Arial"/>
                          <a:cs typeface="Arial"/>
                          <a:sym typeface="Wingdings 2" panose="05020102010507070707" pitchFamily="18" charset="2"/>
                        </a:rPr>
                        <a:t> e</a:t>
                      </a:r>
                      <a:r>
                        <a:rPr kumimoji="0" lang="en-GB" sz="1800" b="0" i="0" u="none" strike="noStrike" kern="1200" cap="none" spc="0" normalizeH="0" baseline="0" noProof="0">
                          <a:ln>
                            <a:noFill/>
                          </a:ln>
                          <a:solidFill>
                            <a:schemeClr val="tx1"/>
                          </a:solidFill>
                          <a:effectLst/>
                          <a:uLnTx/>
                          <a:uFillTx/>
                          <a:latin typeface="Arial"/>
                          <a:cs typeface="Arial"/>
                        </a:rPr>
                        <a:t>ducational activities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800" b="0" i="0" u="none" strike="noStrike" kern="1200" cap="none" spc="0" normalizeH="0" baseline="0" noProof="0">
                        <a:ln>
                          <a:noFill/>
                        </a:ln>
                        <a:solidFill>
                          <a:schemeClr val="tx1"/>
                        </a:solidFill>
                        <a:effectLst/>
                        <a:uLnTx/>
                        <a:uFillTx/>
                        <a:latin typeface="Arial"/>
                        <a:cs typeface="Arial"/>
                        <a:sym typeface="Wingdings 2" panose="05020102010507070707" pitchFamily="18" charset="2"/>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a:ln>
                            <a:noFill/>
                          </a:ln>
                          <a:solidFill>
                            <a:schemeClr val="tx1"/>
                          </a:solidFill>
                          <a:effectLst/>
                          <a:uLnTx/>
                          <a:uFillTx/>
                          <a:latin typeface="Arial"/>
                          <a:cs typeface="Arial"/>
                          <a:sym typeface="Wingdings 2" panose="05020102010507070707" pitchFamily="18" charset="2"/>
                        </a:rPr>
                        <a:t>Offer </a:t>
                      </a:r>
                      <a:r>
                        <a:rPr kumimoji="0" lang="en-GB" sz="1800" b="1" i="0" u="none" strike="noStrike" kern="1200" cap="none" spc="0" normalizeH="0" baseline="0" noProof="0">
                          <a:ln>
                            <a:noFill/>
                          </a:ln>
                          <a:solidFill>
                            <a:schemeClr val="tx1"/>
                          </a:solidFill>
                          <a:effectLst/>
                          <a:uLnTx/>
                          <a:uFillTx/>
                          <a:latin typeface="Arial"/>
                          <a:cs typeface="Arial"/>
                          <a:sym typeface="Wingdings 2" panose="05020102010507070707" pitchFamily="18" charset="2"/>
                        </a:rPr>
                        <a:t>w</a:t>
                      </a:r>
                      <a:r>
                        <a:rPr kumimoji="0" lang="en-GB" sz="1800" b="1" i="0" u="none" strike="noStrike" kern="1200" cap="none" spc="0" normalizeH="0" baseline="0" noProof="0">
                          <a:ln>
                            <a:noFill/>
                          </a:ln>
                          <a:solidFill>
                            <a:schemeClr val="tx1"/>
                          </a:solidFill>
                          <a:effectLst/>
                          <a:uLnTx/>
                          <a:uFillTx/>
                          <a:latin typeface="Arial"/>
                          <a:cs typeface="Arial"/>
                        </a:rPr>
                        <a:t>ork experience</a:t>
                      </a:r>
                      <a:r>
                        <a:rPr lang="en-GB" sz="1800" b="1">
                          <a:solidFill>
                            <a:schemeClr val="tx1"/>
                          </a:solidFill>
                          <a:latin typeface="Arial"/>
                          <a:cs typeface="Arial"/>
                        </a:rPr>
                        <a:t> </a:t>
                      </a:r>
                      <a:r>
                        <a:rPr lang="en-GB" sz="1800" b="0">
                          <a:solidFill>
                            <a:schemeClr val="tx1"/>
                          </a:solidFill>
                          <a:latin typeface="Arial"/>
                          <a:cs typeface="Arial"/>
                        </a:rPr>
                        <a:t>or</a:t>
                      </a:r>
                      <a:r>
                        <a:rPr lang="en-GB" sz="1800">
                          <a:solidFill>
                            <a:schemeClr val="tx1"/>
                          </a:solidFill>
                          <a:latin typeface="Arial"/>
                          <a:cs typeface="Arial"/>
                        </a:rPr>
                        <a:t> </a:t>
                      </a:r>
                      <a:r>
                        <a:rPr kumimoji="0" lang="en-GB" sz="1800" b="1" i="0" u="none" strike="noStrike" kern="1200" cap="none" spc="0" normalizeH="0" baseline="0" noProof="0">
                          <a:ln>
                            <a:noFill/>
                          </a:ln>
                          <a:solidFill>
                            <a:schemeClr val="tx1"/>
                          </a:solidFill>
                          <a:effectLst/>
                          <a:uLnTx/>
                          <a:uFillTx/>
                          <a:latin typeface="Arial"/>
                          <a:cs typeface="Arial"/>
                        </a:rPr>
                        <a:t>job shadowing</a:t>
                      </a:r>
                      <a:r>
                        <a:rPr lang="en-GB" sz="1800" b="1">
                          <a:solidFill>
                            <a:schemeClr val="tx1"/>
                          </a:solidFill>
                          <a:latin typeface="Arial"/>
                          <a:cs typeface="Aria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497670"/>
                  </a:ext>
                </a:extLst>
              </a:tr>
            </a:tbl>
          </a:graphicData>
        </a:graphic>
      </p:graphicFrame>
      <p:pic>
        <p:nvPicPr>
          <p:cNvPr id="18" name="Picture 17" descr="Icon of a building with trees and bushes">
            <a:extLst>
              <a:ext uri="{FF2B5EF4-FFF2-40B4-BE49-F238E27FC236}">
                <a16:creationId xmlns:a16="http://schemas.microsoft.com/office/drawing/2014/main" id="{CE4BF158-92C8-944B-DEBC-CDE603BC7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315" y="2548527"/>
            <a:ext cx="1224000" cy="1224000"/>
          </a:xfrm>
          <a:prstGeom prst="rect">
            <a:avLst/>
          </a:prstGeom>
        </p:spPr>
      </p:pic>
      <p:pic>
        <p:nvPicPr>
          <p:cNvPr id="20" name="Picture 19" descr="A green recycle symbol with a leaf">
            <a:extLst>
              <a:ext uri="{FF2B5EF4-FFF2-40B4-BE49-F238E27FC236}">
                <a16:creationId xmlns:a16="http://schemas.microsoft.com/office/drawing/2014/main" id="{3F62C54C-DFFD-0931-7B05-E82665D37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1504" y="3021574"/>
            <a:ext cx="997343" cy="997343"/>
          </a:xfrm>
          <a:prstGeom prst="rect">
            <a:avLst/>
          </a:prstGeom>
        </p:spPr>
      </p:pic>
      <p:pic>
        <p:nvPicPr>
          <p:cNvPr id="22" name="Picture 21" descr="Icon with a group of raised hands">
            <a:extLst>
              <a:ext uri="{FF2B5EF4-FFF2-40B4-BE49-F238E27FC236}">
                <a16:creationId xmlns:a16="http://schemas.microsoft.com/office/drawing/2014/main" id="{C7D2916B-EEDF-A3C1-1390-903E3451A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4103" y="3766211"/>
            <a:ext cx="1039376" cy="1039376"/>
          </a:xfrm>
          <a:prstGeom prst="rect">
            <a:avLst/>
          </a:prstGeom>
        </p:spPr>
      </p:pic>
      <p:pic>
        <p:nvPicPr>
          <p:cNvPr id="24" name="Picture 23" descr="Icon of a brown briefcase with an ID card">
            <a:extLst>
              <a:ext uri="{FF2B5EF4-FFF2-40B4-BE49-F238E27FC236}">
                <a16:creationId xmlns:a16="http://schemas.microsoft.com/office/drawing/2014/main" id="{C097A392-AED5-CF4A-C332-12BF706925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2928" y="4803926"/>
            <a:ext cx="1010618" cy="1008000"/>
          </a:xfrm>
          <a:prstGeom prst="rect">
            <a:avLst/>
          </a:prstGeom>
        </p:spPr>
      </p:pic>
    </p:spTree>
    <p:extLst>
      <p:ext uri="{BB962C8B-B14F-4D97-AF65-F5344CB8AC3E}">
        <p14:creationId xmlns:p14="http://schemas.microsoft.com/office/powerpoint/2010/main" val="162026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6110-A8BC-779F-621D-019A556B7A82}"/>
              </a:ext>
            </a:extLst>
          </p:cNvPr>
          <p:cNvSpPr>
            <a:spLocks noGrp="1"/>
          </p:cNvSpPr>
          <p:nvPr>
            <p:ph type="title"/>
          </p:nvPr>
        </p:nvSpPr>
        <p:spPr/>
        <p:txBody>
          <a:bodyPr/>
          <a:lstStyle/>
          <a:p>
            <a:r>
              <a:rPr lang="en-GB">
                <a:solidFill>
                  <a:srgbClr val="4E358C"/>
                </a:solidFill>
              </a:rPr>
              <a:t>Examples of delivered community benefits</a:t>
            </a:r>
            <a:endParaRPr lang="en-GB"/>
          </a:p>
        </p:txBody>
      </p:sp>
      <p:sp>
        <p:nvSpPr>
          <p:cNvPr id="3" name="Content Placeholder 2">
            <a:extLst>
              <a:ext uri="{FF2B5EF4-FFF2-40B4-BE49-F238E27FC236}">
                <a16:creationId xmlns:a16="http://schemas.microsoft.com/office/drawing/2014/main" id="{A5940D2C-5A50-2D25-264B-FF414EE0C36B}"/>
              </a:ext>
            </a:extLst>
          </p:cNvPr>
          <p:cNvSpPr>
            <a:spLocks noGrp="1"/>
          </p:cNvSpPr>
          <p:nvPr>
            <p:ph idx="1"/>
          </p:nvPr>
        </p:nvSpPr>
        <p:spPr>
          <a:xfrm>
            <a:off x="838200" y="1260000"/>
            <a:ext cx="10515600" cy="4349007"/>
          </a:xfrm>
        </p:spPr>
        <p:txBody>
          <a:bodyPr vert="horz" lIns="36000" tIns="36000" rIns="36000" bIns="36000" rtlCol="0" anchor="t">
            <a:noAutofit/>
          </a:bodyPr>
          <a:lstStyle/>
          <a:p>
            <a:pPr marL="0" lvl="0" indent="0">
              <a:lnSpc>
                <a:spcPct val="130000"/>
              </a:lnSpc>
              <a:spcAft>
                <a:spcPts val="600"/>
              </a:spcAft>
              <a:buNone/>
            </a:pPr>
            <a:r>
              <a:rPr lang="en-GB" dirty="0">
                <a:effectLst/>
                <a:latin typeface="Arial"/>
                <a:ea typeface="Calibri" panose="020F0502020204030204" pitchFamily="34" charset="0"/>
                <a:cs typeface="Times New Roman"/>
              </a:rPr>
              <a:t>Since its launch, the CBG portal has enabled many community benefits to be successfully delivered in different parts of Scotland. Some examples include:</a:t>
            </a:r>
          </a:p>
          <a:p>
            <a:pPr marL="883920" lvl="1" indent="-342900">
              <a:lnSpc>
                <a:spcPct val="130000"/>
              </a:lnSpc>
              <a:spcBef>
                <a:spcPts val="600"/>
              </a:spcBef>
            </a:pPr>
            <a:r>
              <a:rPr lang="en-GB" dirty="0">
                <a:effectLst/>
                <a:latin typeface="Arial" panose="020B0604020202020204" pitchFamily="34" charset="0"/>
                <a:ea typeface="Calibri" panose="020F0502020204030204" pitchFamily="34" charset="0"/>
                <a:cs typeface="Arial" panose="020B0604020202020204" pitchFamily="34" charset="0"/>
              </a:rPr>
              <a:t>Mobility equipment </a:t>
            </a:r>
            <a:endParaRPr lang="en-GB" dirty="0">
              <a:effectLst/>
              <a:ea typeface="Calibri" panose="020F0502020204030204" pitchFamily="34" charset="0"/>
            </a:endParaRPr>
          </a:p>
          <a:p>
            <a:pPr marL="883920" lvl="1" indent="-342900">
              <a:lnSpc>
                <a:spcPct val="130000"/>
              </a:lnSpc>
              <a:spcBef>
                <a:spcPts val="600"/>
              </a:spcBef>
            </a:pPr>
            <a:r>
              <a:rPr lang="en-GB" dirty="0">
                <a:effectLst/>
                <a:latin typeface="Arial" panose="020B0604020202020204" pitchFamily="34" charset="0"/>
                <a:ea typeface="Calibri" panose="020F0502020204030204" pitchFamily="34" charset="0"/>
                <a:cs typeface="Arial" panose="020B0604020202020204" pitchFamily="34" charset="0"/>
              </a:rPr>
              <a:t>Volunteers helping regenerate a local green area</a:t>
            </a:r>
            <a:endParaRPr lang="en-GB" dirty="0">
              <a:effectLst/>
              <a:ea typeface="Calibri" panose="020F0502020204030204" pitchFamily="34" charset="0"/>
            </a:endParaRPr>
          </a:p>
          <a:p>
            <a:pPr marL="883920" lvl="1" indent="-342900">
              <a:lnSpc>
                <a:spcPct val="130000"/>
              </a:lnSpc>
              <a:spcBef>
                <a:spcPts val="800"/>
              </a:spcBef>
            </a:pPr>
            <a:r>
              <a:rPr lang="en-GB" dirty="0">
                <a:effectLst/>
                <a:latin typeface="Arial" panose="020B0604020202020204" pitchFamily="34" charset="0"/>
                <a:ea typeface="Calibri" panose="020F0502020204030204" pitchFamily="34" charset="0"/>
                <a:cs typeface="Times New Roman" panose="02020603050405020304" pitchFamily="18" charset="0"/>
              </a:rPr>
              <a:t>Interview and recruitment skills with </a:t>
            </a:r>
            <a:r>
              <a:rPr lang="en-GB" dirty="0">
                <a:latin typeface="Arial" panose="020B0604020202020204" pitchFamily="34" charset="0"/>
                <a:ea typeface="Calibri" panose="020F0502020204030204" pitchFamily="34" charset="0"/>
                <a:cs typeface="Times New Roman" panose="02020603050405020304" pitchFamily="18" charset="0"/>
              </a:rPr>
              <a:t>unemployed p</a:t>
            </a:r>
            <a:r>
              <a:rPr lang="en-GB" dirty="0">
                <a:effectLst/>
                <a:latin typeface="Arial" panose="020B0604020202020204" pitchFamily="34" charset="0"/>
                <a:ea typeface="Calibri" panose="020F0502020204030204" pitchFamily="34" charset="0"/>
                <a:cs typeface="Arial" panose="020B0604020202020204" pitchFamily="34" charset="0"/>
              </a:rPr>
              <a:t>eople</a:t>
            </a:r>
            <a:endParaRPr lang="en-GB" dirty="0">
              <a:effectLst/>
              <a:ea typeface="Calibri" panose="020F0502020204030204" pitchFamily="34" charset="0"/>
            </a:endParaRPr>
          </a:p>
          <a:p>
            <a:pPr marL="883920" lvl="1" indent="-342900">
              <a:lnSpc>
                <a:spcPct val="130000"/>
              </a:lnSpc>
              <a:spcBef>
                <a:spcPts val="600"/>
              </a:spcBef>
            </a:pPr>
            <a:r>
              <a:rPr lang="en-GB" dirty="0">
                <a:effectLst/>
                <a:latin typeface="Arial"/>
                <a:ea typeface="Calibri" panose="020F0502020204030204" pitchFamily="34" charset="0"/>
                <a:cs typeface="Times New Roman"/>
              </a:rPr>
              <a:t>Materials to help </a:t>
            </a:r>
            <a:r>
              <a:rPr lang="en-GB" dirty="0">
                <a:latin typeface="Arial"/>
                <a:ea typeface="Calibri" panose="020F0502020204030204" pitchFamily="34" charset="0"/>
                <a:cs typeface="Times New Roman"/>
              </a:rPr>
              <a:t>run </a:t>
            </a:r>
            <a:r>
              <a:rPr lang="en-GB" dirty="0">
                <a:effectLst/>
                <a:latin typeface="Arial"/>
                <a:ea typeface="Calibri" panose="020F0502020204030204" pitchFamily="34" charset="0"/>
                <a:cs typeface="Times New Roman"/>
              </a:rPr>
              <a:t>a local women’s charity group</a:t>
            </a:r>
            <a:r>
              <a:rPr lang="en-GB" dirty="0">
                <a:latin typeface="Arial"/>
                <a:ea typeface="Calibri" panose="020F0502020204030204" pitchFamily="34" charset="0"/>
                <a:cs typeface="Times New Roman"/>
              </a:rPr>
              <a:t>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30000"/>
              </a:lnSpc>
              <a:buNone/>
            </a:pPr>
            <a:r>
              <a:rPr lang="en-GB" dirty="0">
                <a:effectLst/>
                <a:latin typeface="Arial"/>
                <a:ea typeface="Calibri" panose="020F0502020204030204" pitchFamily="34" charset="0"/>
                <a:cs typeface="Times New Roman"/>
              </a:rPr>
              <a:t>Some of these examples have been further developed into case studies, capturing the impact that the delivery of these community benefits has had in their communities. For more information, please visit: </a:t>
            </a:r>
            <a:r>
              <a:rPr lang="en-GB" dirty="0" err="1">
                <a:latin typeface="Arial"/>
                <a:cs typeface="Arial"/>
                <a:hlinkClick r:id="rId2"/>
              </a:rPr>
              <a:t>publichealthscotland.scot</a:t>
            </a:r>
            <a:r>
              <a:rPr lang="en-GB" dirty="0">
                <a:latin typeface="Arial"/>
                <a:cs typeface="Arial"/>
                <a:hlinkClick r:id="rId2"/>
              </a:rPr>
              <a:t>/our-organisation/procurement/community-benefit-gateway-cbg/case-studies</a:t>
            </a:r>
            <a:endParaRPr lang="en-GB" dirty="0"/>
          </a:p>
        </p:txBody>
      </p:sp>
    </p:spTree>
    <p:extLst>
      <p:ext uri="{BB962C8B-B14F-4D97-AF65-F5344CB8AC3E}">
        <p14:creationId xmlns:p14="http://schemas.microsoft.com/office/powerpoint/2010/main" val="213292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BBE830-F533-6B2C-ED26-248F691A8A1F}"/>
              </a:ext>
            </a:extLst>
          </p:cNvPr>
          <p:cNvSpPr>
            <a:spLocks noGrp="1"/>
          </p:cNvSpPr>
          <p:nvPr>
            <p:ph type="title"/>
          </p:nvPr>
        </p:nvSpPr>
        <p:spPr/>
        <p:txBody>
          <a:bodyPr/>
          <a:lstStyle/>
          <a:p>
            <a:r>
              <a:rPr lang="en-GB">
                <a:latin typeface="Arial"/>
                <a:cs typeface="Arial"/>
              </a:rPr>
              <a:t>Online information available</a:t>
            </a:r>
          </a:p>
        </p:txBody>
      </p:sp>
      <p:sp>
        <p:nvSpPr>
          <p:cNvPr id="5" name="Content Placeholder 2">
            <a:extLst>
              <a:ext uri="{FF2B5EF4-FFF2-40B4-BE49-F238E27FC236}">
                <a16:creationId xmlns:a16="http://schemas.microsoft.com/office/drawing/2014/main" id="{7E72A2C4-FFCF-0463-AC20-CDCC560E3601}"/>
              </a:ext>
            </a:extLst>
          </p:cNvPr>
          <p:cNvSpPr>
            <a:spLocks noGrp="1"/>
          </p:cNvSpPr>
          <p:nvPr>
            <p:ph idx="1"/>
          </p:nvPr>
        </p:nvSpPr>
        <p:spPr>
          <a:xfrm>
            <a:off x="838199" y="1260000"/>
            <a:ext cx="10965111" cy="4471935"/>
          </a:xfrm>
        </p:spPr>
        <p:txBody>
          <a:bodyPr vert="horz" lIns="91440" tIns="45720" rIns="91440" bIns="45720" rtlCol="0" anchor="t">
            <a:noAutofit/>
          </a:bodyPr>
          <a:lstStyle/>
          <a:p>
            <a:pPr marL="0" indent="0">
              <a:lnSpc>
                <a:spcPct val="130000"/>
              </a:lnSpc>
              <a:spcBef>
                <a:spcPts val="600"/>
              </a:spcBef>
              <a:buNone/>
            </a:pPr>
            <a:r>
              <a:rPr lang="en-GB" dirty="0">
                <a:latin typeface="Arial"/>
                <a:cs typeface="Arial"/>
              </a:rPr>
              <a:t>For more information and support materials on the portal, please visit the following websites:</a:t>
            </a:r>
            <a:endParaRPr lang="en-GB" b="1" dirty="0">
              <a:latin typeface="Arial"/>
              <a:cs typeface="Arial"/>
            </a:endParaRPr>
          </a:p>
          <a:p>
            <a:pPr marL="269875" indent="-215900">
              <a:lnSpc>
                <a:spcPct val="130000"/>
              </a:lnSpc>
              <a:spcBef>
                <a:spcPts val="600"/>
              </a:spcBef>
            </a:pPr>
            <a:r>
              <a:rPr lang="en-GB" b="1" dirty="0">
                <a:latin typeface="Arial"/>
                <a:cs typeface="Arial"/>
              </a:rPr>
              <a:t>Direct access to the CBG portal</a:t>
            </a:r>
            <a:br>
              <a:rPr lang="en-GB" b="1" dirty="0">
                <a:latin typeface="Arial"/>
                <a:cs typeface="Arial"/>
              </a:rPr>
            </a:br>
            <a:r>
              <a:rPr lang="en-GB" dirty="0">
                <a:solidFill>
                  <a:srgbClr val="0563C1"/>
                </a:solidFill>
                <a:latin typeface="Arial"/>
                <a:cs typeface="Arial"/>
                <a:hlinkClick r:id="rId2">
                  <a:extLst>
                    <a:ext uri="{A12FA001-AC4F-418D-AE19-62706E023703}">
                      <ahyp:hlinkClr xmlns:ahyp="http://schemas.microsoft.com/office/drawing/2018/hyperlinkcolor" val="tx"/>
                    </a:ext>
                  </a:extLst>
                </a:hlinkClick>
              </a:rPr>
              <a:t>nhsnss.service-now.com/</a:t>
            </a:r>
            <a:r>
              <a:rPr lang="en-GB" dirty="0" err="1">
                <a:solidFill>
                  <a:srgbClr val="0563C1"/>
                </a:solidFill>
                <a:latin typeface="Arial"/>
                <a:cs typeface="Arial"/>
                <a:hlinkClick r:id="rId2">
                  <a:extLst>
                    <a:ext uri="{A12FA001-AC4F-418D-AE19-62706E023703}">
                      <ahyp:hlinkClr xmlns:ahyp="http://schemas.microsoft.com/office/drawing/2018/hyperlinkcolor" val="tx"/>
                    </a:ext>
                  </a:extLst>
                </a:hlinkClick>
              </a:rPr>
              <a:t>community_benefit</a:t>
            </a:r>
            <a:r>
              <a:rPr lang="en-GB" dirty="0">
                <a:latin typeface="Arial"/>
                <a:cs typeface="Arial"/>
              </a:rPr>
              <a:t> </a:t>
            </a:r>
          </a:p>
          <a:p>
            <a:pPr marL="269875" indent="-215900">
              <a:lnSpc>
                <a:spcPct val="130000"/>
              </a:lnSpc>
              <a:spcBef>
                <a:spcPts val="800"/>
              </a:spcBef>
            </a:pPr>
            <a:r>
              <a:rPr lang="en-GB" b="1" dirty="0" err="1"/>
              <a:t>NHSScotland</a:t>
            </a:r>
            <a:r>
              <a:rPr lang="en-GB" b="1" dirty="0"/>
              <a:t> National Procurement Services CBG site</a:t>
            </a:r>
            <a:br>
              <a:rPr lang="en-GB" b="1" dirty="0"/>
            </a:br>
            <a:r>
              <a:rPr lang="en-GB" dirty="0" err="1">
                <a:solidFill>
                  <a:srgbClr val="4472C4">
                    <a:lumMod val="50000"/>
                  </a:srgbClr>
                </a:solidFill>
                <a:hlinkClick r:id="rId3"/>
              </a:rPr>
              <a:t>nss.nhs.scot</a:t>
            </a:r>
            <a:r>
              <a:rPr lang="en-GB" dirty="0">
                <a:solidFill>
                  <a:srgbClr val="4472C4">
                    <a:lumMod val="50000"/>
                  </a:srgbClr>
                </a:solidFill>
                <a:hlinkClick r:id="rId3"/>
              </a:rPr>
              <a:t>/procurement-and-logistics/sustainability/access-our-community-benefit-gateway</a:t>
            </a:r>
            <a:endParaRPr lang="en-GB" dirty="0">
              <a:solidFill>
                <a:srgbClr val="4472C4">
                  <a:lumMod val="50000"/>
                </a:srgbClr>
              </a:solidFill>
            </a:endParaRPr>
          </a:p>
          <a:p>
            <a:pPr marL="269875" indent="-215900">
              <a:lnSpc>
                <a:spcPct val="130000"/>
              </a:lnSpc>
              <a:spcBef>
                <a:spcPts val="600"/>
              </a:spcBef>
            </a:pPr>
            <a:r>
              <a:rPr lang="en-GB" b="1" dirty="0"/>
              <a:t>Public Health Scotland CBG site</a:t>
            </a:r>
            <a:r>
              <a:rPr lang="en-GB" dirty="0">
                <a:solidFill>
                  <a:schemeClr val="accent5">
                    <a:lumMod val="50000"/>
                  </a:schemeClr>
                </a:solidFill>
              </a:rPr>
              <a:t> </a:t>
            </a:r>
            <a:r>
              <a:rPr lang="en-GB" dirty="0" err="1">
                <a:solidFill>
                  <a:schemeClr val="accent5">
                    <a:lumMod val="50000"/>
                  </a:schemeClr>
                </a:solidFill>
                <a:hlinkClick r:id="rId4"/>
              </a:rPr>
              <a:t>publichealthscotland.scot</a:t>
            </a:r>
            <a:r>
              <a:rPr lang="en-GB" dirty="0">
                <a:solidFill>
                  <a:schemeClr val="accent5">
                    <a:lumMod val="50000"/>
                  </a:schemeClr>
                </a:solidFill>
                <a:hlinkClick r:id="rId4"/>
              </a:rPr>
              <a:t>/our-organisation/procurement/community-benefit-gateway-cbg/overview</a:t>
            </a:r>
            <a:endParaRPr lang="en-GB" dirty="0">
              <a:solidFill>
                <a:schemeClr val="accent5">
                  <a:lumMod val="50000"/>
                </a:schemeClr>
              </a:solidFill>
            </a:endParaRPr>
          </a:p>
          <a:p>
            <a:pPr marL="269875" indent="-215900">
              <a:lnSpc>
                <a:spcPct val="130000"/>
              </a:lnSpc>
              <a:spcBef>
                <a:spcPts val="600"/>
              </a:spcBef>
            </a:pPr>
            <a:r>
              <a:rPr lang="en-GB" b="1" dirty="0"/>
              <a:t>Animation for third-sector organisations </a:t>
            </a:r>
            <a:r>
              <a:rPr lang="en-GB" dirty="0">
                <a:solidFill>
                  <a:srgbClr val="0563C1"/>
                </a:solidFill>
                <a:hlinkClick r:id="rId5" tooltip="https://youtu.be/lcrkgjiqxzu">
                  <a:extLst>
                    <a:ext uri="{A12FA001-AC4F-418D-AE19-62706E023703}">
                      <ahyp:hlinkClr xmlns:ahyp="http://schemas.microsoft.com/office/drawing/2018/hyperlinkcolor" val="tx"/>
                    </a:ext>
                  </a:extLst>
                </a:hlinkClick>
              </a:rPr>
              <a:t>youtu.be/lCRkGjiqxZU</a:t>
            </a:r>
            <a:r>
              <a:rPr lang="en-GB" dirty="0">
                <a:solidFill>
                  <a:srgbClr val="0563C1"/>
                </a:solidFill>
              </a:rPr>
              <a:t> </a:t>
            </a:r>
          </a:p>
          <a:p>
            <a:pPr marL="269875" indent="-215900">
              <a:lnSpc>
                <a:spcPct val="130000"/>
              </a:lnSpc>
              <a:spcBef>
                <a:spcPts val="600"/>
              </a:spcBef>
            </a:pPr>
            <a:r>
              <a:rPr lang="en-GB" b="1" dirty="0"/>
              <a:t>Animation for NHSScotland suppliers </a:t>
            </a:r>
            <a:r>
              <a:rPr lang="en-GB" dirty="0">
                <a:solidFill>
                  <a:srgbClr val="0563C1"/>
                </a:solidFill>
                <a:hlinkClick r:id="rId6" tooltip="https://youtu.be/cvo0zlkqvd4">
                  <a:extLst>
                    <a:ext uri="{A12FA001-AC4F-418D-AE19-62706E023703}">
                      <ahyp:hlinkClr xmlns:ahyp="http://schemas.microsoft.com/office/drawing/2018/hyperlinkcolor" val="tx"/>
                    </a:ext>
                  </a:extLst>
                </a:hlinkClick>
              </a:rPr>
              <a:t>youtu.be/cvO0ZLkqvd4</a:t>
            </a:r>
            <a:r>
              <a:rPr lang="en-GB" dirty="0">
                <a:solidFill>
                  <a:srgbClr val="0563C1"/>
                </a:solidFill>
              </a:rPr>
              <a:t> </a:t>
            </a:r>
          </a:p>
          <a:p>
            <a:pPr marL="0" indent="0">
              <a:lnSpc>
                <a:spcPct val="130000"/>
              </a:lnSpc>
              <a:spcBef>
                <a:spcPts val="600"/>
              </a:spcBef>
              <a:buNone/>
            </a:pPr>
            <a:endParaRPr lang="en-GB" dirty="0">
              <a:solidFill>
                <a:schemeClr val="accent5">
                  <a:lumMod val="50000"/>
                </a:schemeClr>
              </a:solidFill>
              <a:latin typeface="Arial"/>
              <a:cs typeface="Arial"/>
            </a:endParaRPr>
          </a:p>
        </p:txBody>
      </p:sp>
    </p:spTree>
    <p:extLst>
      <p:ext uri="{BB962C8B-B14F-4D97-AF65-F5344CB8AC3E}">
        <p14:creationId xmlns:p14="http://schemas.microsoft.com/office/powerpoint/2010/main" val="262988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198BA8-A10E-8C4A-E83A-994B4146A95F}"/>
              </a:ext>
            </a:extLst>
          </p:cNvPr>
          <p:cNvSpPr>
            <a:spLocks noGrp="1"/>
          </p:cNvSpPr>
          <p:nvPr>
            <p:ph type="title"/>
          </p:nvPr>
        </p:nvSpPr>
        <p:spPr/>
        <p:txBody>
          <a:bodyPr/>
          <a:lstStyle/>
          <a:p>
            <a:r>
              <a:rPr lang="en-GB"/>
              <a:t>Further questions and initial queries</a:t>
            </a:r>
          </a:p>
        </p:txBody>
      </p:sp>
      <p:sp>
        <p:nvSpPr>
          <p:cNvPr id="5" name="Content Placeholder 2">
            <a:extLst>
              <a:ext uri="{FF2B5EF4-FFF2-40B4-BE49-F238E27FC236}">
                <a16:creationId xmlns:a16="http://schemas.microsoft.com/office/drawing/2014/main" id="{D9B29633-8424-C7DA-2514-254A3B8A2D3D}"/>
              </a:ext>
            </a:extLst>
          </p:cNvPr>
          <p:cNvSpPr>
            <a:spLocks noGrp="1"/>
          </p:cNvSpPr>
          <p:nvPr>
            <p:ph idx="1"/>
          </p:nvPr>
        </p:nvSpPr>
        <p:spPr>
          <a:xfrm>
            <a:off x="838200" y="1404000"/>
            <a:ext cx="10515600" cy="4336424"/>
          </a:xfrm>
        </p:spPr>
        <p:txBody>
          <a:bodyPr vert="horz" lIns="91440" tIns="45720" rIns="91440" bIns="45720" rtlCol="0" anchor="t">
            <a:normAutofit/>
          </a:bodyPr>
          <a:lstStyle/>
          <a:p>
            <a:pPr marL="0" indent="0">
              <a:lnSpc>
                <a:spcPct val="150000"/>
              </a:lnSpc>
              <a:buNone/>
            </a:pPr>
            <a:r>
              <a:rPr lang="en-GB" dirty="0">
                <a:latin typeface="Arial"/>
                <a:cs typeface="Arial"/>
              </a:rPr>
              <a:t>If you have any further questions or initial queries, you can email the CBG portal national team inbox directly at </a:t>
            </a:r>
            <a:r>
              <a:rPr lang="en-GB" dirty="0">
                <a:solidFill>
                  <a:srgbClr val="002060"/>
                </a:solidFill>
                <a:latin typeface="Arial"/>
                <a:cs typeface="Arial"/>
              </a:rPr>
              <a:t>tay.communitybenefitgateway@nhs.scot</a:t>
            </a:r>
          </a:p>
          <a:p>
            <a:pPr marL="0" indent="0">
              <a:buNone/>
            </a:pPr>
            <a:endParaRPr lang="en-GB" dirty="0">
              <a:solidFill>
                <a:srgbClr val="002060"/>
              </a:solidFill>
              <a:latin typeface="Arial"/>
              <a:cs typeface="Arial"/>
            </a:endParaRPr>
          </a:p>
          <a:p>
            <a:pPr marL="0" indent="0">
              <a:lnSpc>
                <a:spcPct val="150000"/>
              </a:lnSpc>
              <a:spcAft>
                <a:spcPts val="1200"/>
              </a:spcAft>
              <a:buNone/>
            </a:pPr>
            <a:r>
              <a:rPr lang="en-GB" dirty="0">
                <a:effectLst/>
                <a:latin typeface="Arial" panose="020B0604020202020204" pitchFamily="34" charset="0"/>
                <a:ea typeface="Arial" panose="020B0604020202020204" pitchFamily="34" charset="0"/>
                <a:cs typeface="Times New Roman" panose="02020603050405020304" pitchFamily="18" charset="0"/>
              </a:rPr>
              <a:t>Translations and other formats are available on request at </a:t>
            </a:r>
            <a:r>
              <a:rPr lang="en-GB" u="sng" dirty="0" err="1">
                <a:solidFill>
                  <a:srgbClr val="006EB8"/>
                </a:solidFill>
                <a:effectLst/>
                <a:latin typeface="Arial" panose="020B0604020202020204" pitchFamily="34" charset="0"/>
                <a:ea typeface="Arial" panose="020B0604020202020204" pitchFamily="34" charset="0"/>
                <a:cs typeface="Times New Roman" panose="02020603050405020304" pitchFamily="18" charset="0"/>
                <a:hlinkClick r:id="rId2" tooltip="mailto:phs.otherformats@phs.scot"/>
              </a:rPr>
              <a:t>phs.otherformats@phs.scot</a:t>
            </a:r>
            <a:r>
              <a:rPr lang="en-GB" u="sng" dirty="0">
                <a:effectLst/>
                <a:latin typeface="Arial" panose="020B0604020202020204" pitchFamily="34" charset="0"/>
                <a:ea typeface="Arial" panose="020B0604020202020204" pitchFamily="34" charset="0"/>
                <a:cs typeface="Times New Roman" panose="02020603050405020304" pitchFamily="18" charset="0"/>
              </a:rPr>
              <a:t> </a:t>
            </a:r>
            <a:r>
              <a:rPr lang="en-GB" dirty="0">
                <a:effectLst/>
                <a:latin typeface="Arial" panose="020B0604020202020204" pitchFamily="34" charset="0"/>
                <a:ea typeface="Arial" panose="020B0604020202020204" pitchFamily="34" charset="0"/>
                <a:cs typeface="Times New Roman" panose="02020603050405020304" pitchFamily="18" charset="0"/>
              </a:rPr>
              <a:t>or by calling 0131 314 5300.</a:t>
            </a:r>
          </a:p>
          <a:p>
            <a:pPr marL="0" indent="0">
              <a:lnSpc>
                <a:spcPct val="150000"/>
              </a:lnSpc>
              <a:spcAft>
                <a:spcPts val="1200"/>
              </a:spcAft>
              <a:buNone/>
            </a:pPr>
            <a:r>
              <a:rPr lang="en-GB" dirty="0">
                <a:effectLst/>
                <a:latin typeface="Arial" panose="020B0604020202020204" pitchFamily="34" charset="0"/>
                <a:ea typeface="Arial" panose="020B0604020202020204" pitchFamily="34" charset="0"/>
                <a:cs typeface="Times New Roman" panose="02020603050405020304" pitchFamily="18" charset="0"/>
              </a:rPr>
              <a:t>This publication is licensed for re-use under the </a:t>
            </a:r>
            <a:r>
              <a:rPr lang="en-GB" u="sng" dirty="0">
                <a:solidFill>
                  <a:srgbClr val="006EB8"/>
                </a:solidFill>
                <a:effectLst/>
                <a:latin typeface="Arial" panose="020B0604020202020204" pitchFamily="34" charset="0"/>
                <a:ea typeface="Arial" panose="020B0604020202020204" pitchFamily="34" charset="0"/>
                <a:cs typeface="Times New Roman" panose="02020603050405020304" pitchFamily="18" charset="0"/>
                <a:hlinkClick r:id="rId3" tooltip="http://www.nationalarchives.gov.uk/doc/open-government-licence/"/>
              </a:rPr>
              <a:t>Open Government Licence v3.0</a:t>
            </a:r>
            <a:r>
              <a:rPr lang="en-GB" dirty="0">
                <a:effectLst/>
                <a:latin typeface="Arial" panose="020B0604020202020204" pitchFamily="34" charset="0"/>
                <a:ea typeface="Arial" panose="020B0604020202020204" pitchFamily="34" charset="0"/>
                <a:cs typeface="Times New Roman" panose="02020603050405020304" pitchFamily="18" charset="0"/>
              </a:rPr>
              <a:t>. For more information, visit </a:t>
            </a:r>
            <a:r>
              <a:rPr lang="en-GB" u="sng" dirty="0" err="1">
                <a:solidFill>
                  <a:srgbClr val="006EB8"/>
                </a:solidFill>
                <a:effectLst/>
                <a:latin typeface="Arial" panose="020B0604020202020204" pitchFamily="34" charset="0"/>
                <a:ea typeface="Arial" panose="020B0604020202020204" pitchFamily="34" charset="0"/>
                <a:cs typeface="Times New Roman" panose="02020603050405020304" pitchFamily="18" charset="0"/>
                <a:hlinkClick r:id="rId4" tooltip="http://www.publichealthscotland.scot/ogl"/>
              </a:rPr>
              <a:t>publichealthscotland.scot</a:t>
            </a:r>
            <a:r>
              <a:rPr lang="en-GB" u="sng" dirty="0">
                <a:solidFill>
                  <a:srgbClr val="006EB8"/>
                </a:solidFill>
                <a:effectLst/>
                <a:latin typeface="Arial" panose="020B0604020202020204" pitchFamily="34" charset="0"/>
                <a:ea typeface="Arial" panose="020B0604020202020204" pitchFamily="34" charset="0"/>
                <a:cs typeface="Times New Roman" panose="02020603050405020304" pitchFamily="18" charset="0"/>
                <a:hlinkClick r:id="rId4" tooltip="http://www.publichealthscotland.scot/ogl"/>
              </a:rPr>
              <a:t>/ogl</a:t>
            </a:r>
            <a:endParaRPr lang="en-GB"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dirty="0">
              <a:solidFill>
                <a:srgbClr val="002060"/>
              </a:solidFill>
              <a:latin typeface="Arial"/>
              <a:cs typeface="Arial"/>
            </a:endParaRPr>
          </a:p>
        </p:txBody>
      </p:sp>
      <p:sp>
        <p:nvSpPr>
          <p:cNvPr id="3" name="TextBox 2">
            <a:extLst>
              <a:ext uri="{FF2B5EF4-FFF2-40B4-BE49-F238E27FC236}">
                <a16:creationId xmlns:a16="http://schemas.microsoft.com/office/drawing/2014/main" id="{F51DEB80-2C09-278A-B785-D55C980C12DD}"/>
              </a:ext>
            </a:extLst>
          </p:cNvPr>
          <p:cNvSpPr txBox="1"/>
          <p:nvPr/>
        </p:nvSpPr>
        <p:spPr>
          <a:xfrm rot="-5400000">
            <a:off x="9824475" y="2945722"/>
            <a:ext cx="437654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Arial"/>
                <a:ea typeface="Calibri"/>
                <a:cs typeface="Calibri"/>
              </a:rPr>
              <a:t>1956   5/2025   </a:t>
            </a:r>
            <a:r>
              <a:rPr lang="en-GB" sz="1100" dirty="0">
                <a:latin typeface="Arial"/>
                <a:ea typeface="Calibri"/>
                <a:cs typeface="Calibri"/>
              </a:rPr>
              <a:t>© Public Health Scotland 2025</a:t>
            </a:r>
          </a:p>
        </p:txBody>
      </p:sp>
    </p:spTree>
    <p:extLst>
      <p:ext uri="{BB962C8B-B14F-4D97-AF65-F5344CB8AC3E}">
        <p14:creationId xmlns:p14="http://schemas.microsoft.com/office/powerpoint/2010/main" val="421560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0C27-1E06-7E60-65B2-95707DAD406B}"/>
              </a:ext>
            </a:extLst>
          </p:cNvPr>
          <p:cNvSpPr>
            <a:spLocks noGrp="1"/>
          </p:cNvSpPr>
          <p:nvPr>
            <p:ph type="title"/>
          </p:nvPr>
        </p:nvSpPr>
        <p:spPr>
          <a:xfrm>
            <a:off x="838200" y="365128"/>
            <a:ext cx="8191500" cy="926777"/>
          </a:xfrm>
        </p:spPr>
        <p:txBody>
          <a:bodyPr/>
          <a:lstStyle/>
          <a:p>
            <a:r>
              <a:rPr lang="en-GB" b="1" dirty="0">
                <a:effectLst/>
                <a:ea typeface="Times New Roman" panose="02020603050405020304" pitchFamily="18" charset="0"/>
              </a:rPr>
              <a:t>The role of the health system in community </a:t>
            </a:r>
            <a:r>
              <a:rPr lang="en-GB" dirty="0">
                <a:ea typeface="Times New Roman" panose="02020603050405020304" pitchFamily="18" charset="0"/>
              </a:rPr>
              <a:t>w</a:t>
            </a:r>
            <a:r>
              <a:rPr lang="en-GB" b="1" dirty="0">
                <a:effectLst/>
                <a:ea typeface="Times New Roman" panose="02020603050405020304" pitchFamily="18" charset="0"/>
              </a:rPr>
              <a:t>ealth </a:t>
            </a:r>
            <a:r>
              <a:rPr lang="en-GB" dirty="0">
                <a:ea typeface="Times New Roman" panose="02020603050405020304" pitchFamily="18" charset="0"/>
              </a:rPr>
              <a:t>b</a:t>
            </a:r>
            <a:r>
              <a:rPr lang="en-GB" b="1" dirty="0">
                <a:effectLst/>
                <a:ea typeface="Times New Roman" panose="02020603050405020304" pitchFamily="18" charset="0"/>
              </a:rPr>
              <a:t>uilding</a:t>
            </a:r>
            <a:endParaRPr lang="en-GB" dirty="0"/>
          </a:p>
        </p:txBody>
      </p:sp>
      <p:sp>
        <p:nvSpPr>
          <p:cNvPr id="3" name="Content Placeholder 2">
            <a:extLst>
              <a:ext uri="{FF2B5EF4-FFF2-40B4-BE49-F238E27FC236}">
                <a16:creationId xmlns:a16="http://schemas.microsoft.com/office/drawing/2014/main" id="{1E45E124-042D-B17E-F51E-1BA3482A775E}"/>
              </a:ext>
            </a:extLst>
          </p:cNvPr>
          <p:cNvSpPr>
            <a:spLocks noGrp="1"/>
          </p:cNvSpPr>
          <p:nvPr>
            <p:ph sz="half" idx="1"/>
          </p:nvPr>
        </p:nvSpPr>
        <p:spPr>
          <a:xfrm>
            <a:off x="838199" y="1440000"/>
            <a:ext cx="6858001" cy="4162721"/>
          </a:xfrm>
        </p:spPr>
        <p:txBody>
          <a:bodyPr/>
          <a:lstStyle/>
          <a:p>
            <a:pPr marL="457200">
              <a:lnSpc>
                <a:spcPct val="150000"/>
              </a:lnSpc>
            </a:pPr>
            <a:r>
              <a:rPr lang="en-GB" sz="1800" dirty="0">
                <a:effectLst/>
                <a:ea typeface="Aptos" panose="020B0004020202020204" pitchFamily="34" charset="0"/>
              </a:rPr>
              <a:t>Anchor institutions are large locally rooted public sector or private organisations that have a major presence and impact on communities in their local area.</a:t>
            </a:r>
          </a:p>
          <a:p>
            <a:pPr marL="457200">
              <a:lnSpc>
                <a:spcPct val="150000"/>
              </a:lnSpc>
            </a:pPr>
            <a:r>
              <a:rPr lang="en-GB" sz="1800" dirty="0">
                <a:effectLst/>
                <a:ea typeface="Times New Roman" panose="02020603050405020304" pitchFamily="18" charset="0"/>
              </a:rPr>
              <a:t>This </a:t>
            </a:r>
            <a:r>
              <a:rPr lang="en-GB" sz="1800" u="sng" dirty="0">
                <a:solidFill>
                  <a:srgbClr val="0000FF"/>
                </a:solidFill>
                <a:effectLst/>
                <a:ea typeface="Times New Roman" panose="02020603050405020304" pitchFamily="18" charset="0"/>
                <a:hlinkClick r:id="rId2"/>
              </a:rPr>
              <a:t>short animation</a:t>
            </a:r>
            <a:r>
              <a:rPr lang="en-GB" sz="1800" dirty="0">
                <a:effectLst/>
                <a:ea typeface="Times New Roman" panose="02020603050405020304" pitchFamily="18" charset="0"/>
              </a:rPr>
              <a:t> describes the role of </a:t>
            </a:r>
            <a:r>
              <a:rPr lang="en-GB" sz="1800" dirty="0" err="1">
                <a:effectLst/>
                <a:ea typeface="Times New Roman" panose="02020603050405020304" pitchFamily="18" charset="0"/>
              </a:rPr>
              <a:t>NHSScotland</a:t>
            </a:r>
            <a:r>
              <a:rPr lang="en-GB" sz="1800" dirty="0">
                <a:effectLst/>
                <a:ea typeface="Times New Roman" panose="02020603050405020304" pitchFamily="18" charset="0"/>
              </a:rPr>
              <a:t> anchor institutions in reducing poverty</a:t>
            </a:r>
            <a:r>
              <a:rPr lang="en-GB" sz="1800" dirty="0">
                <a:ea typeface="Times New Roman" panose="02020603050405020304" pitchFamily="18" charset="0"/>
              </a:rPr>
              <a:t> and</a:t>
            </a:r>
            <a:r>
              <a:rPr lang="en-GB" sz="1800" dirty="0">
                <a:effectLst/>
                <a:ea typeface="Times New Roman" panose="02020603050405020304" pitchFamily="18" charset="0"/>
              </a:rPr>
              <a:t> inequalities, and</a:t>
            </a:r>
            <a:r>
              <a:rPr lang="en-GB" sz="1800" dirty="0">
                <a:ea typeface="Times New Roman" panose="02020603050405020304" pitchFamily="18" charset="0"/>
              </a:rPr>
              <a:t> in</a:t>
            </a:r>
            <a:r>
              <a:rPr lang="en-GB" sz="1800" dirty="0">
                <a:effectLst/>
                <a:ea typeface="Times New Roman" panose="02020603050405020304" pitchFamily="18" charset="0"/>
              </a:rPr>
              <a:t> building community wealth by keeping more money and resources in the local community. The Community </a:t>
            </a:r>
            <a:r>
              <a:rPr lang="en-GB" sz="1800" dirty="0">
                <a:ea typeface="Times New Roman" panose="02020603050405020304" pitchFamily="18" charset="0"/>
              </a:rPr>
              <a:t>B</a:t>
            </a:r>
            <a:r>
              <a:rPr lang="en-GB" sz="1800" dirty="0">
                <a:effectLst/>
                <a:ea typeface="Times New Roman" panose="02020603050405020304" pitchFamily="18" charset="0"/>
              </a:rPr>
              <a:t>enefit </a:t>
            </a:r>
            <a:r>
              <a:rPr lang="en-GB" sz="1800" dirty="0">
                <a:ea typeface="Times New Roman" panose="02020603050405020304" pitchFamily="18" charset="0"/>
              </a:rPr>
              <a:t>G</a:t>
            </a:r>
            <a:r>
              <a:rPr lang="en-GB" sz="1800" dirty="0">
                <a:effectLst/>
                <a:ea typeface="Times New Roman" panose="02020603050405020304" pitchFamily="18" charset="0"/>
              </a:rPr>
              <a:t>ateway supports community wealth building by helping resources (or benefits) from </a:t>
            </a:r>
            <a:r>
              <a:rPr lang="en-GB" sz="1800" dirty="0" err="1">
                <a:effectLst/>
                <a:ea typeface="Times New Roman" panose="02020603050405020304" pitchFamily="18" charset="0"/>
              </a:rPr>
              <a:t>NHSScotland</a:t>
            </a:r>
            <a:r>
              <a:rPr lang="en-GB" sz="1800" dirty="0">
                <a:effectLst/>
                <a:ea typeface="Times New Roman" panose="02020603050405020304" pitchFamily="18" charset="0"/>
              </a:rPr>
              <a:t> suppliers reach the communities local to them where they are most needed.</a:t>
            </a:r>
            <a:endParaRPr lang="en-GB" sz="1800" dirty="0">
              <a:effectLst/>
              <a:ea typeface="Aptos" panose="020B0004020202020204" pitchFamily="34" charset="0"/>
            </a:endParaRPr>
          </a:p>
        </p:txBody>
      </p:sp>
      <p:pic>
        <p:nvPicPr>
          <p:cNvPr id="10" name="Content Placeholder 9" descr="NHSScotland Anchors pindrop.">
            <a:extLst>
              <a:ext uri="{FF2B5EF4-FFF2-40B4-BE49-F238E27FC236}">
                <a16:creationId xmlns:a16="http://schemas.microsoft.com/office/drawing/2014/main" id="{C9AA903B-BFC2-9D9C-E3A6-2D90CE82F6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03207" y="1581200"/>
            <a:ext cx="3331908" cy="4162721"/>
          </a:xfrm>
        </p:spPr>
      </p:pic>
    </p:spTree>
    <p:extLst>
      <p:ext uri="{BB962C8B-B14F-4D97-AF65-F5344CB8AC3E}">
        <p14:creationId xmlns:p14="http://schemas.microsoft.com/office/powerpoint/2010/main" val="331011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7BB1-5DDF-9B83-BD70-259B229746A1}"/>
              </a:ext>
            </a:extLst>
          </p:cNvPr>
          <p:cNvSpPr>
            <a:spLocks noGrp="1"/>
          </p:cNvSpPr>
          <p:nvPr>
            <p:ph type="title"/>
          </p:nvPr>
        </p:nvSpPr>
        <p:spPr/>
        <p:txBody>
          <a:bodyPr/>
          <a:lstStyle/>
          <a:p>
            <a:r>
              <a:rPr lang="en-GB" dirty="0"/>
              <a:t>Five key principles of anchors</a:t>
            </a:r>
          </a:p>
        </p:txBody>
      </p:sp>
      <p:sp>
        <p:nvSpPr>
          <p:cNvPr id="3" name="Content Placeholder 2">
            <a:extLst>
              <a:ext uri="{FF2B5EF4-FFF2-40B4-BE49-F238E27FC236}">
                <a16:creationId xmlns:a16="http://schemas.microsoft.com/office/drawing/2014/main" id="{A9F52E24-5C5B-9424-C626-EDDD2B6CA19A}"/>
              </a:ext>
            </a:extLst>
          </p:cNvPr>
          <p:cNvSpPr>
            <a:spLocks noGrp="1"/>
          </p:cNvSpPr>
          <p:nvPr>
            <p:ph sz="half" idx="1"/>
          </p:nvPr>
        </p:nvSpPr>
        <p:spPr>
          <a:xfrm>
            <a:off x="523876" y="1242289"/>
            <a:ext cx="6667500" cy="4817689"/>
          </a:xfrm>
        </p:spPr>
        <p:txBody>
          <a:bodyPr/>
          <a:lstStyle/>
          <a:p>
            <a:pPr marL="285750" indent="0">
              <a:lnSpc>
                <a:spcPct val="150000"/>
              </a:lnSpc>
              <a:buNone/>
            </a:pPr>
            <a:r>
              <a:rPr lang="en-GB" sz="1800" dirty="0">
                <a:effectLst/>
                <a:ea typeface="Aptos" panose="020B0004020202020204" pitchFamily="34" charset="0"/>
              </a:rPr>
              <a:t>Anchor institutions can support community wealth building by focusing efforts in the five key areas illustrated in this infographic. These include:</a:t>
            </a:r>
          </a:p>
          <a:p>
            <a:pPr marL="800100" lvl="3" indent="-228600">
              <a:lnSpc>
                <a:spcPct val="150000"/>
              </a:lnSpc>
              <a:spcBef>
                <a:spcPts val="750"/>
              </a:spcBef>
              <a:buFont typeface="Wingdings" panose="05000000000000000000" pitchFamily="2" charset="2"/>
              <a:buChar char=""/>
            </a:pPr>
            <a:r>
              <a:rPr lang="en-GB" sz="1800" b="1" dirty="0">
                <a:latin typeface="Arial" panose="020B0604020202020204" pitchFamily="34" charset="0"/>
                <a:ea typeface="Times New Roman" panose="02020603050405020304" pitchFamily="18" charset="0"/>
                <a:cs typeface="Arial" panose="020B0604020202020204" pitchFamily="34" charset="0"/>
              </a:rPr>
              <a:t>l</a:t>
            </a:r>
            <a:r>
              <a:rPr lang="en-GB" sz="1800" b="1" dirty="0">
                <a:effectLst/>
                <a:latin typeface="Arial" panose="020B0604020202020204" pitchFamily="34" charset="0"/>
                <a:ea typeface="Times New Roman" panose="02020603050405020304" pitchFamily="18" charset="0"/>
                <a:cs typeface="Arial" panose="020B0604020202020204" pitchFamily="34" charset="0"/>
              </a:rPr>
              <a:t>ocal purchasing</a:t>
            </a:r>
            <a:r>
              <a:rPr lang="en-GB" sz="1800" dirty="0">
                <a:effectLst/>
                <a:latin typeface="Arial" panose="020B0604020202020204" pitchFamily="34" charset="0"/>
                <a:ea typeface="Times New Roman" panose="02020603050405020304" pitchFamily="18" charset="0"/>
                <a:cs typeface="Arial" panose="020B0604020202020204" pitchFamily="34" charset="0"/>
              </a:rPr>
              <a:t> to build local capacity and support local supply chains</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800100" lvl="3" indent="-228600">
              <a:lnSpc>
                <a:spcPct val="150000"/>
              </a:lnSpc>
              <a:spcBef>
                <a:spcPts val="750"/>
              </a:spcBef>
              <a:buFont typeface="Wingdings" panose="05000000000000000000" pitchFamily="2" charset="2"/>
              <a:buChar char=""/>
            </a:pPr>
            <a:r>
              <a:rPr lang="en-GB" sz="1800" b="1" dirty="0">
                <a:latin typeface="Arial" panose="020B0604020202020204" pitchFamily="34" charset="0"/>
                <a:ea typeface="Times New Roman" panose="02020603050405020304" pitchFamily="18" charset="0"/>
                <a:cs typeface="Arial" panose="020B0604020202020204" pitchFamily="34" charset="0"/>
              </a:rPr>
              <a:t>w</a:t>
            </a:r>
            <a:r>
              <a:rPr lang="en-GB" sz="1800" b="1" dirty="0">
                <a:effectLst/>
                <a:latin typeface="Arial" panose="020B0604020202020204" pitchFamily="34" charset="0"/>
                <a:ea typeface="Times New Roman" panose="02020603050405020304" pitchFamily="18" charset="0"/>
                <a:cs typeface="Arial" panose="020B0604020202020204" pitchFamily="34" charset="0"/>
              </a:rPr>
              <a:t>orking with partners</a:t>
            </a:r>
            <a:r>
              <a:rPr lang="en-GB" sz="1800" dirty="0">
                <a:effectLst/>
                <a:latin typeface="Arial" panose="020B0604020202020204" pitchFamily="34" charset="0"/>
                <a:ea typeface="Times New Roman" panose="02020603050405020304" pitchFamily="18" charset="0"/>
                <a:cs typeface="Arial" panose="020B0604020202020204" pitchFamily="34" charset="0"/>
              </a:rPr>
              <a:t> to maximise innovative solutions while adding wealth and power back into local communities</a:t>
            </a:r>
            <a:r>
              <a:rPr lang="en-GB" sz="1800" dirty="0">
                <a:latin typeface="Arial" panose="020B0604020202020204" pitchFamily="34" charset="0"/>
                <a:ea typeface="Times New Roman" panose="02020603050405020304" pitchFamily="18" charset="0"/>
                <a:cs typeface="Arial" panose="020B0604020202020204" pitchFamily="34" charset="0"/>
              </a:rPr>
              <a:t>.</a:t>
            </a:r>
          </a:p>
          <a:p>
            <a:pPr marL="284400" lvl="3" indent="0">
              <a:lnSpc>
                <a:spcPct val="150000"/>
              </a:lnSpc>
              <a:spcBef>
                <a:spcPts val="750"/>
              </a:spcBef>
              <a:buNone/>
            </a:pPr>
            <a:r>
              <a:rPr lang="en-GB" sz="1800" dirty="0">
                <a:effectLst/>
                <a:latin typeface="Arial" panose="020B0604020202020204" pitchFamily="34" charset="0"/>
                <a:ea typeface="Aptos" panose="020B0004020202020204" pitchFamily="34" charset="0"/>
                <a:cs typeface="Arial" panose="020B0604020202020204" pitchFamily="34" charset="0"/>
              </a:rPr>
              <a:t>The Community Benefit Gateway can increase the impact of anchor institutions by connecting the real needs in a community with supplier resources.</a:t>
            </a:r>
          </a:p>
        </p:txBody>
      </p:sp>
      <p:pic>
        <p:nvPicPr>
          <p:cNvPr id="8" name="Content Placeholder 7" descr="An infographic with a circular pie-chart visual with five individual segments. Each separate segment has an accompanying image and text.  &#10;These are:  people (including people with protected characteristics and NHS staff in uniform) standing, sitting and moving around a desk with the text ‘fair work opportunities’; a big hospital building surrounded by greenery, outside which an adult and child are greeted by a person waving – the text reads ‘purposeful use of land and assets’; greenspace with a tree and a large recycling vehicle – the text reads ‘reducing environmental impact’; a group of colleagues around a table working together – the text reads ‘working with partners’; two people standing talking and shaking hands next to a large yellow money icon – the text reads ‘local purchasing’.  &#10;In the centre of the segmented pie chart there is a pin drop shaped icon with an image of a building with a red car parked outside. The NHSScotland logo sits beneath the image.">
            <a:extLst>
              <a:ext uri="{FF2B5EF4-FFF2-40B4-BE49-F238E27FC236}">
                <a16:creationId xmlns:a16="http://schemas.microsoft.com/office/drawing/2014/main" id="{34DE1877-A858-8539-2850-BDD8DDF85AD9}"/>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27181"/>
          <a:stretch/>
        </p:blipFill>
        <p:spPr>
          <a:xfrm>
            <a:off x="7449323" y="1087897"/>
            <a:ext cx="4297917" cy="4426495"/>
          </a:xfrm>
        </p:spPr>
      </p:pic>
    </p:spTree>
    <p:extLst>
      <p:ext uri="{BB962C8B-B14F-4D97-AF65-F5344CB8AC3E}">
        <p14:creationId xmlns:p14="http://schemas.microsoft.com/office/powerpoint/2010/main" val="207631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227B-AF3B-D4F4-7D1E-9F09765C307F}"/>
              </a:ext>
            </a:extLst>
          </p:cNvPr>
          <p:cNvSpPr>
            <a:spLocks noGrp="1"/>
          </p:cNvSpPr>
          <p:nvPr>
            <p:ph type="title"/>
          </p:nvPr>
        </p:nvSpPr>
        <p:spPr/>
        <p:txBody>
          <a:bodyPr/>
          <a:lstStyle/>
          <a:p>
            <a:r>
              <a:rPr lang="en-GB" dirty="0"/>
              <a:t>Anchor institutions – local purchasing</a:t>
            </a:r>
          </a:p>
        </p:txBody>
      </p:sp>
      <p:sp>
        <p:nvSpPr>
          <p:cNvPr id="3" name="Content Placeholder 2">
            <a:extLst>
              <a:ext uri="{FF2B5EF4-FFF2-40B4-BE49-F238E27FC236}">
                <a16:creationId xmlns:a16="http://schemas.microsoft.com/office/drawing/2014/main" id="{CF19104F-E7A3-4E4D-30A9-85FD8B87B8F6}"/>
              </a:ext>
            </a:extLst>
          </p:cNvPr>
          <p:cNvSpPr>
            <a:spLocks noGrp="1"/>
          </p:cNvSpPr>
          <p:nvPr>
            <p:ph sz="half" idx="1"/>
          </p:nvPr>
        </p:nvSpPr>
        <p:spPr>
          <a:xfrm>
            <a:off x="838200" y="1440000"/>
            <a:ext cx="4994429" cy="4162721"/>
          </a:xfrm>
        </p:spPr>
        <p:txBody>
          <a:bodyPr/>
          <a:lstStyle/>
          <a:p>
            <a:pPr marL="285750" indent="0">
              <a:lnSpc>
                <a:spcPct val="150000"/>
              </a:lnSpc>
              <a:buNone/>
            </a:pPr>
            <a:r>
              <a:rPr lang="en-GB" sz="1800" dirty="0">
                <a:effectLst/>
                <a:ea typeface="Aptos" panose="020B0004020202020204" pitchFamily="34" charset="0"/>
              </a:rPr>
              <a:t>By working in partnership with organisations to build and deliver community benefits (and embed fair work practices) into procurement, anchor institutions can have a positive impact on community wealth and wellbeing. This is b</a:t>
            </a:r>
            <a:r>
              <a:rPr lang="en-GB" sz="1800" dirty="0">
                <a:ea typeface="Aptos" panose="020B0004020202020204" pitchFamily="34" charset="0"/>
              </a:rPr>
              <a:t>ecause of</a:t>
            </a:r>
            <a:r>
              <a:rPr lang="en-GB" sz="1800" dirty="0">
                <a:effectLst/>
                <a:ea typeface="Aptos" panose="020B0004020202020204" pitchFamily="34" charset="0"/>
              </a:rPr>
              <a:t> redirecting and more fairly distributing their spending to help strengthen the building blocks of health for those at the highest risk of inequalities.</a:t>
            </a:r>
          </a:p>
          <a:p>
            <a:pPr marL="0" indent="0">
              <a:buNone/>
            </a:pPr>
            <a:endParaRPr lang="en-GB" dirty="0"/>
          </a:p>
        </p:txBody>
      </p:sp>
      <p:pic>
        <p:nvPicPr>
          <p:cNvPr id="6" name="Picture 5" descr="Icon with two people shaking hands next to a large pin-drop icon with a pound sign on it, with the text 'Local purchasing - NHS Scotland purchases £3.6bn of goods and services each year. (superscript 1) By procuring locally, we can positively impact community wealth.'">
            <a:extLst>
              <a:ext uri="{FF2B5EF4-FFF2-40B4-BE49-F238E27FC236}">
                <a16:creationId xmlns:a16="http://schemas.microsoft.com/office/drawing/2014/main" id="{7F76B962-811C-00F5-8E5D-68E48179486E}"/>
              </a:ext>
            </a:extLst>
          </p:cNvPr>
          <p:cNvPicPr>
            <a:picLocks noChangeAspect="1"/>
          </p:cNvPicPr>
          <p:nvPr/>
        </p:nvPicPr>
        <p:blipFill rotWithShape="1">
          <a:blip r:embed="rId2">
            <a:extLst>
              <a:ext uri="{28A0092B-C50C-407E-A947-70E740481C1C}">
                <a14:useLocalDpi xmlns:a14="http://schemas.microsoft.com/office/drawing/2010/main" val="0"/>
              </a:ext>
            </a:extLst>
          </a:blip>
          <a:srcRect l="11687" t="22185" r="12583" b="36679"/>
          <a:stretch/>
        </p:blipFill>
        <p:spPr>
          <a:xfrm>
            <a:off x="6143220" y="1552936"/>
            <a:ext cx="5738257" cy="2211196"/>
          </a:xfrm>
          <a:prstGeom prst="rect">
            <a:avLst/>
          </a:prstGeom>
        </p:spPr>
      </p:pic>
      <p:sp>
        <p:nvSpPr>
          <p:cNvPr id="4" name="Content Placeholder 3">
            <a:extLst>
              <a:ext uri="{FF2B5EF4-FFF2-40B4-BE49-F238E27FC236}">
                <a16:creationId xmlns:a16="http://schemas.microsoft.com/office/drawing/2014/main" id="{CF991DD8-104E-8F04-22FC-4ADAED5B5AAF}"/>
              </a:ext>
            </a:extLst>
          </p:cNvPr>
          <p:cNvSpPr>
            <a:spLocks noGrp="1"/>
          </p:cNvSpPr>
          <p:nvPr>
            <p:ph sz="half" idx="2"/>
          </p:nvPr>
        </p:nvSpPr>
        <p:spPr>
          <a:xfrm>
            <a:off x="6959066" y="4316068"/>
            <a:ext cx="4312118" cy="988996"/>
          </a:xfrm>
        </p:spPr>
        <p:txBody>
          <a:bodyPr/>
          <a:lstStyle/>
          <a:p>
            <a:pPr marL="0" indent="0">
              <a:buNone/>
            </a:pPr>
            <a:r>
              <a:rPr lang="en-GB" sz="1200" dirty="0">
                <a:ea typeface="Aptos" panose="020B0004020202020204" pitchFamily="34" charset="0"/>
              </a:rPr>
              <a:t>1</a:t>
            </a:r>
            <a:r>
              <a:rPr lang="en-GB" sz="1200" dirty="0">
                <a:effectLst/>
                <a:ea typeface="Aptos" panose="020B0004020202020204" pitchFamily="34" charset="0"/>
              </a:rPr>
              <a:t> Figure from DXC Technology** data (2022-23) via National Procurement National Services Scotland (NSS.) </a:t>
            </a:r>
          </a:p>
          <a:p>
            <a:pPr marL="0" indent="0">
              <a:buNone/>
            </a:pPr>
            <a:r>
              <a:rPr lang="en-GB" sz="1200" dirty="0">
                <a:effectLst/>
                <a:ea typeface="Aptos" panose="020B0004020202020204" pitchFamily="34" charset="0"/>
              </a:rPr>
              <a:t>**DXC Technology provides data analytics services to support procurement business intelligence.</a:t>
            </a:r>
          </a:p>
          <a:p>
            <a:endParaRPr lang="en-GB" dirty="0"/>
          </a:p>
        </p:txBody>
      </p:sp>
    </p:spTree>
    <p:extLst>
      <p:ext uri="{BB962C8B-B14F-4D97-AF65-F5344CB8AC3E}">
        <p14:creationId xmlns:p14="http://schemas.microsoft.com/office/powerpoint/2010/main" val="177410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DDB1D3-17A1-886D-572C-F6047A4786EA}"/>
              </a:ext>
            </a:extLst>
          </p:cNvPr>
          <p:cNvSpPr>
            <a:spLocks noGrp="1"/>
          </p:cNvSpPr>
          <p:nvPr>
            <p:ph type="title"/>
          </p:nvPr>
        </p:nvSpPr>
        <p:spPr/>
        <p:txBody>
          <a:bodyPr/>
          <a:lstStyle/>
          <a:p>
            <a:r>
              <a:rPr lang="en-GB">
                <a:solidFill>
                  <a:srgbClr val="4E358C"/>
                </a:solidFill>
              </a:rPr>
              <a:t>What are community benefits?</a:t>
            </a:r>
            <a:endParaRPr lang="en-GB"/>
          </a:p>
        </p:txBody>
      </p:sp>
      <p:sp>
        <p:nvSpPr>
          <p:cNvPr id="9" name="Content Placeholder 8">
            <a:extLst>
              <a:ext uri="{FF2B5EF4-FFF2-40B4-BE49-F238E27FC236}">
                <a16:creationId xmlns:a16="http://schemas.microsoft.com/office/drawing/2014/main" id="{D0FC6F70-CDBB-3070-6CE1-A918AA166614}"/>
              </a:ext>
            </a:extLst>
          </p:cNvPr>
          <p:cNvSpPr>
            <a:spLocks noGrp="1"/>
          </p:cNvSpPr>
          <p:nvPr>
            <p:ph idx="1"/>
          </p:nvPr>
        </p:nvSpPr>
        <p:spPr>
          <a:xfrm>
            <a:off x="838200" y="1260000"/>
            <a:ext cx="10515599" cy="3773746"/>
          </a:xfrm>
        </p:spPr>
        <p:txBody>
          <a:bodyPr vert="horz" lIns="36000" tIns="36000" rIns="36000" bIns="36000" rtlCol="0" anchor="t">
            <a:noAutofit/>
          </a:bodyPr>
          <a:lstStyle/>
          <a:p>
            <a:pPr marL="285750" indent="-285750">
              <a:lnSpc>
                <a:spcPct val="130000"/>
              </a:lnSpc>
              <a:spcBef>
                <a:spcPts val="800"/>
              </a:spcBef>
            </a:pPr>
            <a:r>
              <a:rPr lang="en-GB" dirty="0">
                <a:latin typeface="Arial"/>
                <a:cs typeface="Arial"/>
              </a:rPr>
              <a:t>Community benefits are contractual agreements between a public contracting authority and a supplier. When a supplier bids for and wins a contract, it is required to collaborate in some way to deliver some form of resource or support to benefit the society. </a:t>
            </a:r>
            <a:endParaRPr lang="en-GB" dirty="0">
              <a:latin typeface="Arial" panose="020B0604020202020204" pitchFamily="34" charset="0"/>
              <a:cs typeface="Arial" panose="020B0604020202020204" pitchFamily="34" charset="0"/>
            </a:endParaRPr>
          </a:p>
          <a:p>
            <a:pPr marL="285750" indent="-285750">
              <a:lnSpc>
                <a:spcPct val="130000"/>
              </a:lnSpc>
              <a:spcBef>
                <a:spcPts val="800"/>
              </a:spcBef>
              <a:buFont typeface="Arial" panose="020B0604020202020204" pitchFamily="34" charset="0"/>
              <a:buChar char="•"/>
            </a:pPr>
            <a:r>
              <a:rPr lang="en-GB" dirty="0">
                <a:latin typeface="Arial"/>
                <a:cs typeface="Arial"/>
              </a:rPr>
              <a:t>In Scotland, the award of public contracts is regulated by the </a:t>
            </a:r>
            <a:r>
              <a:rPr lang="en-GB" dirty="0">
                <a:solidFill>
                  <a:srgbClr val="0070C0"/>
                </a:solidFill>
                <a:latin typeface="Arial"/>
                <a:cs typeface="Arial"/>
                <a:hlinkClick r:id="rId2">
                  <a:extLst>
                    <a:ext uri="{A12FA001-AC4F-418D-AE19-62706E023703}">
                      <ahyp:hlinkClr xmlns:ahyp="http://schemas.microsoft.com/office/drawing/2018/hyperlinkcolor" val="tx"/>
                    </a:ext>
                  </a:extLst>
                </a:hlinkClick>
              </a:rPr>
              <a:t>Procurement Reform (Scotland) Act 2014</a:t>
            </a:r>
            <a:r>
              <a:rPr lang="en-GB" dirty="0">
                <a:latin typeface="Arial"/>
                <a:cs typeface="Arial"/>
              </a:rPr>
              <a:t>. Within the act, there is the 'Sustainable Procurement Duty'</a:t>
            </a:r>
            <a:r>
              <a:rPr lang="en-GB" i="1" dirty="0">
                <a:latin typeface="Arial"/>
                <a:cs typeface="Arial"/>
              </a:rPr>
              <a:t> </a:t>
            </a:r>
            <a:r>
              <a:rPr lang="en-GB" dirty="0">
                <a:latin typeface="Arial"/>
                <a:cs typeface="Arial"/>
              </a:rPr>
              <a:t>which specifically requires </a:t>
            </a:r>
            <a:r>
              <a:rPr lang="en-GB" dirty="0">
                <a:solidFill>
                  <a:srgbClr val="000000"/>
                </a:solidFill>
                <a:effectLst/>
                <a:latin typeface="Arial"/>
                <a:ea typeface="Arial" panose="020B0604020202020204" pitchFamily="34" charset="0"/>
                <a:cs typeface="Times New Roman"/>
              </a:rPr>
              <a:t>the contracting authority to consider how</a:t>
            </a:r>
            <a:r>
              <a:rPr lang="en-GB" dirty="0">
                <a:solidFill>
                  <a:srgbClr val="000000"/>
                </a:solidFill>
                <a:latin typeface="Arial"/>
                <a:ea typeface="Arial" panose="020B0604020202020204" pitchFamily="34" charset="0"/>
                <a:cs typeface="Times New Roman"/>
              </a:rPr>
              <a:t>,</a:t>
            </a:r>
            <a:r>
              <a:rPr lang="en-GB" dirty="0">
                <a:solidFill>
                  <a:srgbClr val="000000"/>
                </a:solidFill>
                <a:effectLst/>
                <a:latin typeface="Arial"/>
                <a:ea typeface="Arial" panose="020B0604020202020204" pitchFamily="34" charset="0"/>
                <a:cs typeface="Times New Roman"/>
              </a:rPr>
              <a:t> in conducting the procurement process</a:t>
            </a:r>
            <a:r>
              <a:rPr lang="en-GB" dirty="0">
                <a:solidFill>
                  <a:srgbClr val="000000"/>
                </a:solidFill>
                <a:latin typeface="Arial"/>
                <a:ea typeface="Arial" panose="020B0604020202020204" pitchFamily="34" charset="0"/>
                <a:cs typeface="Times New Roman"/>
              </a:rPr>
              <a:t>,</a:t>
            </a:r>
            <a:r>
              <a:rPr lang="en-GB" dirty="0">
                <a:solidFill>
                  <a:srgbClr val="000000"/>
                </a:solidFill>
                <a:effectLst/>
                <a:latin typeface="Arial"/>
                <a:ea typeface="Arial" panose="020B0604020202020204" pitchFamily="34" charset="0"/>
                <a:cs typeface="Times New Roman"/>
              </a:rPr>
              <a:t> it can improve the following aspects:</a:t>
            </a:r>
          </a:p>
          <a:p>
            <a:pPr marL="98425" indent="0" defTabSz="540000">
              <a:lnSpc>
                <a:spcPct val="130000"/>
              </a:lnSpc>
              <a:spcBef>
                <a:spcPts val="800"/>
              </a:spcBef>
              <a:buNone/>
            </a:pPr>
            <a:r>
              <a:rPr lang="en-GB"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2" panose="05020102010507070707" pitchFamily="18" charset="2"/>
              </a:rPr>
              <a:t>	 </a:t>
            </a:r>
            <a:r>
              <a:rPr lang="en-GB" dirty="0">
                <a:latin typeface="Arial" panose="020B0604020202020204" pitchFamily="34" charset="0"/>
                <a:cs typeface="Arial" panose="020B0604020202020204" pitchFamily="34" charset="0"/>
              </a:rPr>
              <a:t>Social		</a:t>
            </a:r>
            <a:r>
              <a:rPr lang="en-GB"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2" panose="05020102010507070707" pitchFamily="18" charset="2"/>
              </a:rPr>
              <a:t> </a:t>
            </a:r>
            <a:r>
              <a:rPr lang="en-GB" dirty="0">
                <a:latin typeface="Arial" panose="020B0604020202020204" pitchFamily="34" charset="0"/>
                <a:cs typeface="Arial" panose="020B0604020202020204" pitchFamily="34" charset="0"/>
              </a:rPr>
              <a:t>Environmental		</a:t>
            </a:r>
            <a:r>
              <a:rPr lang="en-GB"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2" panose="05020102010507070707" pitchFamily="18" charset="2"/>
              </a:rPr>
              <a:t> </a:t>
            </a:r>
            <a:r>
              <a:rPr lang="en-GB" dirty="0">
                <a:latin typeface="Arial" panose="020B0604020202020204" pitchFamily="34" charset="0"/>
                <a:cs typeface="Arial" panose="020B0604020202020204" pitchFamily="34" charset="0"/>
              </a:rPr>
              <a:t>Economic growth	</a:t>
            </a:r>
            <a:r>
              <a:rPr lang="en-GB"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2" panose="05020102010507070707" pitchFamily="18" charset="2"/>
              </a:rPr>
              <a:t> </a:t>
            </a:r>
            <a:r>
              <a:rPr lang="en-GB" dirty="0">
                <a:latin typeface="Arial" panose="020B0604020202020204" pitchFamily="34" charset="0"/>
                <a:cs typeface="Arial" panose="020B0604020202020204" pitchFamily="34" charset="0"/>
              </a:rPr>
              <a:t>Reducing inequalities</a:t>
            </a:r>
          </a:p>
        </p:txBody>
      </p:sp>
      <p:pic>
        <p:nvPicPr>
          <p:cNvPr id="17" name="Picture 16" descr="An icon with a diverse group of people">
            <a:extLst>
              <a:ext uri="{FF2B5EF4-FFF2-40B4-BE49-F238E27FC236}">
                <a16:creationId xmlns:a16="http://schemas.microsoft.com/office/drawing/2014/main" id="{9650C9AD-E6C9-3971-1A82-AEB755BBB5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02792" y="5033746"/>
            <a:ext cx="1101691" cy="1098971"/>
          </a:xfrm>
          <a:prstGeom prst="rect">
            <a:avLst/>
          </a:prstGeom>
        </p:spPr>
      </p:pic>
      <p:pic>
        <p:nvPicPr>
          <p:cNvPr id="19" name="Picture 18" descr="An icon with a hand holding a plant&#10;">
            <a:extLst>
              <a:ext uri="{FF2B5EF4-FFF2-40B4-BE49-F238E27FC236}">
                <a16:creationId xmlns:a16="http://schemas.microsoft.com/office/drawing/2014/main" id="{9E4D23D3-17A9-EAE1-EB12-EC6D30D67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3376" y="5014633"/>
            <a:ext cx="993588" cy="993588"/>
          </a:xfrm>
          <a:prstGeom prst="rect">
            <a:avLst/>
          </a:prstGeom>
        </p:spPr>
      </p:pic>
      <p:pic>
        <p:nvPicPr>
          <p:cNvPr id="23" name="Picture 22" descr="An icon with coins going into a piggy bank">
            <a:extLst>
              <a:ext uri="{FF2B5EF4-FFF2-40B4-BE49-F238E27FC236}">
                <a16:creationId xmlns:a16="http://schemas.microsoft.com/office/drawing/2014/main" id="{04850DD3-D819-5E57-927F-77A9D4EE72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11935" y="5139130"/>
            <a:ext cx="993587" cy="993587"/>
          </a:xfrm>
          <a:prstGeom prst="rect">
            <a:avLst/>
          </a:prstGeom>
        </p:spPr>
      </p:pic>
      <p:pic>
        <p:nvPicPr>
          <p:cNvPr id="21" name="Picture 20" descr="An icon with a red and blue heart with a heart monitor pulse line going through it">
            <a:extLst>
              <a:ext uri="{FF2B5EF4-FFF2-40B4-BE49-F238E27FC236}">
                <a16:creationId xmlns:a16="http://schemas.microsoft.com/office/drawing/2014/main" id="{23FA03BB-A1E0-3704-E6D8-78E96B6FF3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309904" y="5087664"/>
            <a:ext cx="993587" cy="991134"/>
          </a:xfrm>
          <a:prstGeom prst="rect">
            <a:avLst/>
          </a:prstGeom>
        </p:spPr>
      </p:pic>
    </p:spTree>
    <p:extLst>
      <p:ext uri="{BB962C8B-B14F-4D97-AF65-F5344CB8AC3E}">
        <p14:creationId xmlns:p14="http://schemas.microsoft.com/office/powerpoint/2010/main" val="392487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0D7218-7F63-41B0-D536-B7103E6E4104}"/>
              </a:ext>
            </a:extLst>
          </p:cNvPr>
          <p:cNvSpPr>
            <a:spLocks noGrp="1"/>
          </p:cNvSpPr>
          <p:nvPr>
            <p:ph type="title"/>
          </p:nvPr>
        </p:nvSpPr>
        <p:spPr/>
        <p:txBody>
          <a:bodyPr>
            <a:normAutofit/>
          </a:bodyPr>
          <a:lstStyle/>
          <a:p>
            <a:r>
              <a:rPr lang="en-GB" sz="2800"/>
              <a:t>What is the Community Benefit Gateway (CBG)?</a:t>
            </a:r>
          </a:p>
        </p:txBody>
      </p:sp>
      <p:sp>
        <p:nvSpPr>
          <p:cNvPr id="2" name="Content Placeholder 1">
            <a:extLst>
              <a:ext uri="{FF2B5EF4-FFF2-40B4-BE49-F238E27FC236}">
                <a16:creationId xmlns:a16="http://schemas.microsoft.com/office/drawing/2014/main" id="{922139F4-F334-2B26-8618-2CE28BB15471}"/>
              </a:ext>
            </a:extLst>
          </p:cNvPr>
          <p:cNvSpPr>
            <a:spLocks noGrp="1"/>
          </p:cNvSpPr>
          <p:nvPr>
            <p:ph idx="1"/>
          </p:nvPr>
        </p:nvSpPr>
        <p:spPr>
          <a:xfrm>
            <a:off x="838200" y="1260000"/>
            <a:ext cx="10515600" cy="4420710"/>
          </a:xfrm>
        </p:spPr>
        <p:txBody>
          <a:bodyPr vert="horz" lIns="36000" tIns="36000" rIns="36000" bIns="36000" rtlCol="0" anchor="t">
            <a:noAutofit/>
          </a:bodyPr>
          <a:lstStyle/>
          <a:p>
            <a:pPr marL="285750" indent="-285750">
              <a:lnSpc>
                <a:spcPct val="130000"/>
              </a:lnSpc>
              <a:spcBef>
                <a:spcPts val="800"/>
              </a:spcBef>
            </a:pPr>
            <a:r>
              <a:rPr lang="en-GB" dirty="0">
                <a:latin typeface="Arial"/>
                <a:cs typeface="Arial"/>
              </a:rPr>
              <a:t>The CBG is an online platform that </a:t>
            </a:r>
            <a:r>
              <a:rPr lang="en-GB" sz="2000" dirty="0">
                <a:solidFill>
                  <a:srgbClr val="000000"/>
                </a:solidFill>
                <a:effectLst/>
                <a:latin typeface="Arial"/>
                <a:ea typeface="Arial" panose="020B0604020202020204" pitchFamily="34" charset="0"/>
                <a:cs typeface="Arial"/>
              </a:rPr>
              <a:t>connects </a:t>
            </a:r>
            <a:r>
              <a:rPr lang="en-GB" dirty="0" err="1">
                <a:solidFill>
                  <a:srgbClr val="000000"/>
                </a:solidFill>
                <a:latin typeface="Arial"/>
                <a:ea typeface="Arial" panose="020B0604020202020204" pitchFamily="34" charset="0"/>
                <a:cs typeface="Arial"/>
              </a:rPr>
              <a:t>NHSScotland</a:t>
            </a:r>
            <a:r>
              <a:rPr lang="en-GB" dirty="0">
                <a:solidFill>
                  <a:srgbClr val="000000"/>
                </a:solidFill>
                <a:latin typeface="Arial"/>
                <a:ea typeface="Arial" panose="020B0604020202020204" pitchFamily="34" charset="0"/>
                <a:cs typeface="Arial"/>
              </a:rPr>
              <a:t> </a:t>
            </a:r>
            <a:r>
              <a:rPr lang="en-GB" sz="2000" dirty="0">
                <a:solidFill>
                  <a:srgbClr val="000000"/>
                </a:solidFill>
                <a:effectLst/>
                <a:latin typeface="Arial"/>
                <a:ea typeface="Arial" panose="020B0604020202020204" pitchFamily="34" charset="0"/>
                <a:cs typeface="Arial"/>
              </a:rPr>
              <a:t>(</a:t>
            </a:r>
            <a:r>
              <a:rPr lang="en-GB" dirty="0">
                <a:solidFill>
                  <a:srgbClr val="000000"/>
                </a:solidFill>
                <a:latin typeface="Arial"/>
                <a:ea typeface="Arial" panose="020B0604020202020204" pitchFamily="34" charset="0"/>
                <a:cs typeface="Arial"/>
              </a:rPr>
              <a:t>NHSS)</a:t>
            </a:r>
            <a:r>
              <a:rPr lang="en-GB" sz="2000" dirty="0">
                <a:solidFill>
                  <a:srgbClr val="000000"/>
                </a:solidFill>
                <a:effectLst/>
                <a:latin typeface="Arial"/>
                <a:ea typeface="Arial" panose="020B0604020202020204" pitchFamily="34" charset="0"/>
                <a:cs typeface="Arial"/>
              </a:rPr>
              <a:t> suppliers with </a:t>
            </a:r>
            <a:br>
              <a:rPr lang="en-GB" sz="2000" dirty="0">
                <a:solidFill>
                  <a:srgbClr val="000000"/>
                </a:solidFill>
                <a:effectLst/>
                <a:latin typeface="Arial"/>
                <a:ea typeface="Arial" panose="020B0604020202020204" pitchFamily="34" charset="0"/>
                <a:cs typeface="Arial"/>
              </a:rPr>
            </a:br>
            <a:r>
              <a:rPr lang="en-GB" dirty="0">
                <a:solidFill>
                  <a:srgbClr val="000000"/>
                </a:solidFill>
                <a:latin typeface="Arial"/>
                <a:ea typeface="Arial" panose="020B0604020202020204" pitchFamily="34" charset="0"/>
                <a:cs typeface="Arial"/>
              </a:rPr>
              <a:t>third-sector</a:t>
            </a:r>
            <a:r>
              <a:rPr lang="en-GB" sz="2000" dirty="0">
                <a:solidFill>
                  <a:srgbClr val="000000"/>
                </a:solidFill>
                <a:effectLst/>
                <a:latin typeface="Arial"/>
                <a:ea typeface="Arial" panose="020B0604020202020204" pitchFamily="34" charset="0"/>
                <a:cs typeface="Arial"/>
              </a:rPr>
              <a:t> organisations</a:t>
            </a:r>
            <a:r>
              <a:rPr lang="en-GB" dirty="0">
                <a:solidFill>
                  <a:srgbClr val="000000"/>
                </a:solidFill>
                <a:latin typeface="Arial"/>
                <a:ea typeface="Arial" panose="020B0604020202020204" pitchFamily="34" charset="0"/>
                <a:cs typeface="Arial"/>
              </a:rPr>
              <a:t>, representing the needs of local communities</a:t>
            </a:r>
            <a:r>
              <a:rPr lang="en-GB" sz="2000" dirty="0">
                <a:solidFill>
                  <a:srgbClr val="000000"/>
                </a:solidFill>
                <a:effectLst/>
                <a:latin typeface="Arial"/>
                <a:ea typeface="Arial" panose="020B0604020202020204" pitchFamily="34" charset="0"/>
                <a:cs typeface="Arial"/>
              </a:rPr>
              <a:t>.</a:t>
            </a:r>
            <a:r>
              <a:rPr lang="en-GB" dirty="0">
                <a:solidFill>
                  <a:srgbClr val="000000"/>
                </a:solidFill>
                <a:latin typeface="Arial"/>
                <a:ea typeface="Arial" panose="020B0604020202020204" pitchFamily="34" charset="0"/>
                <a:cs typeface="Arial"/>
              </a:rPr>
              <a:t> </a:t>
            </a:r>
            <a:endParaRPr lang="en-GB" sz="2000" dirty="0">
              <a:solidFill>
                <a:srgbClr val="000000"/>
              </a:solidFill>
              <a:effectLst/>
              <a:latin typeface="Arial"/>
              <a:ea typeface="Arial" panose="020B0604020202020204" pitchFamily="34" charset="0"/>
            </a:endParaRPr>
          </a:p>
          <a:p>
            <a:pPr marL="285750" indent="-285750">
              <a:lnSpc>
                <a:spcPct val="130000"/>
              </a:lnSpc>
              <a:spcBef>
                <a:spcPts val="800"/>
              </a:spcBef>
            </a:pPr>
            <a:r>
              <a:rPr lang="en-GB" dirty="0">
                <a:latin typeface="Arial"/>
                <a:cs typeface="Arial"/>
              </a:rPr>
              <a:t>The system is designed to enable NHSS suppliers to access a diverse range of initiatives that are listed in the portal so they can provide support.  </a:t>
            </a:r>
            <a:endParaRPr lang="en-GB" dirty="0">
              <a:latin typeface="Arial" panose="020B0604020202020204" pitchFamily="34" charset="0"/>
              <a:cs typeface="Arial" panose="020B0604020202020204" pitchFamily="34" charset="0"/>
            </a:endParaRPr>
          </a:p>
          <a:p>
            <a:pPr marL="285750" indent="-285750">
              <a:lnSpc>
                <a:spcPct val="130000"/>
              </a:lnSpc>
              <a:spcBef>
                <a:spcPts val="800"/>
              </a:spcBef>
            </a:pPr>
            <a:r>
              <a:rPr lang="en-GB" dirty="0">
                <a:latin typeface="Arial"/>
                <a:cs typeface="Arial"/>
              </a:rPr>
              <a:t>All of the initiatives listed in the system have been identified as elements that will help to improve the health, social, environmental and economic aspects of local Scottish communities.</a:t>
            </a:r>
          </a:p>
          <a:p>
            <a:pPr marL="285750" indent="-285750">
              <a:lnSpc>
                <a:spcPct val="130000"/>
              </a:lnSpc>
              <a:spcBef>
                <a:spcPts val="800"/>
              </a:spcBef>
            </a:pPr>
            <a:r>
              <a:rPr lang="en-GB" dirty="0">
                <a:latin typeface="Arial"/>
                <a:cs typeface="Arial"/>
              </a:rPr>
              <a:t>The triage and approval process of each of the community needs submitted by </a:t>
            </a:r>
            <a:br>
              <a:rPr lang="en-GB" dirty="0">
                <a:latin typeface="Arial"/>
                <a:cs typeface="Arial"/>
              </a:rPr>
            </a:br>
            <a:r>
              <a:rPr lang="en-GB" dirty="0">
                <a:latin typeface="Arial"/>
                <a:cs typeface="Arial"/>
              </a:rPr>
              <a:t>third-sector organisations is done by local NHS public health improvement teams, NHS procurement teams and key local stakeholders.</a:t>
            </a:r>
          </a:p>
        </p:txBody>
      </p:sp>
    </p:spTree>
    <p:extLst>
      <p:ext uri="{BB962C8B-B14F-4D97-AF65-F5344CB8AC3E}">
        <p14:creationId xmlns:p14="http://schemas.microsoft.com/office/powerpoint/2010/main" val="256948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C27E5F-1262-019E-E196-F614E8A747FF}"/>
              </a:ext>
            </a:extLst>
          </p:cNvPr>
          <p:cNvSpPr>
            <a:spLocks noGrp="1"/>
          </p:cNvSpPr>
          <p:nvPr>
            <p:ph type="title"/>
          </p:nvPr>
        </p:nvSpPr>
        <p:spPr/>
        <p:txBody>
          <a:bodyPr/>
          <a:lstStyle/>
          <a:p>
            <a:r>
              <a:rPr lang="en-GB">
                <a:solidFill>
                  <a:srgbClr val="4E358C"/>
                </a:solidFill>
              </a:rPr>
              <a:t>How does the CBG work?</a:t>
            </a:r>
            <a:endParaRPr lang="en-GB"/>
          </a:p>
        </p:txBody>
      </p:sp>
      <p:graphicFrame>
        <p:nvGraphicFramePr>
          <p:cNvPr id="3" name="Diagram 2">
            <a:extLst>
              <a:ext uri="{FF2B5EF4-FFF2-40B4-BE49-F238E27FC236}">
                <a16:creationId xmlns:a16="http://schemas.microsoft.com/office/drawing/2014/main" id="{76723898-8905-38AB-F7D0-4326AE3894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7856616"/>
              </p:ext>
            </p:extLst>
          </p:nvPr>
        </p:nvGraphicFramePr>
        <p:xfrm>
          <a:off x="537881" y="1224369"/>
          <a:ext cx="11178838" cy="413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a:extLst>
              <a:ext uri="{FF2B5EF4-FFF2-40B4-BE49-F238E27FC236}">
                <a16:creationId xmlns:a16="http://schemas.microsoft.com/office/drawing/2014/main" id="{65A4C259-FFFC-C9DC-A5D3-B9FFAF417102}"/>
              </a:ext>
            </a:extLst>
          </p:cNvPr>
          <p:cNvSpPr txBox="1">
            <a:spLocks/>
          </p:cNvSpPr>
          <p:nvPr/>
        </p:nvSpPr>
        <p:spPr>
          <a:xfrm>
            <a:off x="537880" y="5364729"/>
            <a:ext cx="10815919" cy="85803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800"/>
              </a:spcBef>
              <a:buNone/>
            </a:pPr>
            <a:r>
              <a:rPr lang="en-GB" sz="1600" dirty="0">
                <a:effectLst/>
                <a:latin typeface="Arial" panose="020B0604020202020204" pitchFamily="34" charset="0"/>
                <a:ea typeface="Times New Roman" panose="02020603050405020304" pitchFamily="18" charset="0"/>
              </a:rPr>
              <a:t>To find guides for third-sector organisations and suppliers, visit </a:t>
            </a:r>
            <a:r>
              <a:rPr lang="en-GB" sz="1600" u="sng" dirty="0" err="1">
                <a:solidFill>
                  <a:srgbClr val="0070C0"/>
                </a:solidFill>
                <a:effectLst/>
                <a:latin typeface="Arial" panose="020B0604020202020204" pitchFamily="34" charset="0"/>
                <a:ea typeface="Times New Roman" panose="02020603050405020304" pitchFamily="18" charset="0"/>
                <a:hlinkClick r:id="rId7"/>
              </a:rPr>
              <a:t>nss.nhs.scot</a:t>
            </a:r>
            <a:r>
              <a:rPr lang="en-GB" sz="1600" u="sng" dirty="0">
                <a:solidFill>
                  <a:srgbClr val="0070C0"/>
                </a:solidFill>
                <a:effectLst/>
                <a:latin typeface="Arial" panose="020B0604020202020204" pitchFamily="34" charset="0"/>
                <a:ea typeface="Times New Roman" panose="02020603050405020304" pitchFamily="18" charset="0"/>
                <a:hlinkClick r:id="rId7"/>
              </a:rPr>
              <a:t>/procurement-and-logistics/sustainability-information-for-suppliers/access-our-community-benefit-gateway</a:t>
            </a:r>
            <a:endParaRPr lang="en-GB" sz="1600" dirty="0"/>
          </a:p>
        </p:txBody>
      </p:sp>
    </p:spTree>
    <p:extLst>
      <p:ext uri="{BB962C8B-B14F-4D97-AF65-F5344CB8AC3E}">
        <p14:creationId xmlns:p14="http://schemas.microsoft.com/office/powerpoint/2010/main" val="2820009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95CE-4387-7BEF-96BB-B4F60E4D6ED6}"/>
              </a:ext>
            </a:extLst>
          </p:cNvPr>
          <p:cNvSpPr>
            <a:spLocks noGrp="1"/>
          </p:cNvSpPr>
          <p:nvPr>
            <p:ph type="title"/>
          </p:nvPr>
        </p:nvSpPr>
        <p:spPr/>
        <p:txBody>
          <a:bodyPr/>
          <a:lstStyle/>
          <a:p>
            <a:r>
              <a:rPr lang="en-GB"/>
              <a:t>What are the benefits of the CBG?</a:t>
            </a:r>
          </a:p>
        </p:txBody>
      </p:sp>
      <p:sp>
        <p:nvSpPr>
          <p:cNvPr id="5" name="TextBox 4">
            <a:extLst>
              <a:ext uri="{FF2B5EF4-FFF2-40B4-BE49-F238E27FC236}">
                <a16:creationId xmlns:a16="http://schemas.microsoft.com/office/drawing/2014/main" id="{1A25A11C-2DA7-0C76-E764-0AF008AD9B4A}"/>
              </a:ext>
            </a:extLst>
          </p:cNvPr>
          <p:cNvSpPr txBox="1"/>
          <p:nvPr/>
        </p:nvSpPr>
        <p:spPr>
          <a:xfrm>
            <a:off x="838200" y="1515309"/>
            <a:ext cx="6041994" cy="1967270"/>
          </a:xfrm>
          <a:prstGeom prst="rect">
            <a:avLst/>
          </a:prstGeom>
          <a:noFill/>
        </p:spPr>
        <p:txBody>
          <a:bodyPr wrap="square">
            <a:spAutoFit/>
          </a:bodyPr>
          <a:lstStyle/>
          <a:p>
            <a:pPr lvl="0">
              <a:lnSpc>
                <a:spcPct val="114000"/>
              </a:lnSpc>
            </a:pPr>
            <a:r>
              <a:rPr lang="en-GB" b="1" dirty="0">
                <a:latin typeface="Arial" panose="020B0604020202020204" pitchFamily="34" charset="0"/>
                <a:cs typeface="Arial" panose="020B0604020202020204" pitchFamily="34" charset="0"/>
              </a:rPr>
              <a:t>Third-sector</a:t>
            </a:r>
            <a:r>
              <a:rPr kumimoji="0" lang="en-GB" b="1" i="0" u="none" strike="noStrike" cap="none" spc="0" normalizeH="0" baseline="0" noProof="0" dirty="0">
                <a:ln>
                  <a:noFill/>
                </a:ln>
                <a:effectLst/>
                <a:uLnTx/>
                <a:uFillTx/>
                <a:latin typeface="Arial" panose="020B0604020202020204" pitchFamily="34" charset="0"/>
                <a:cs typeface="Arial" panose="020B0604020202020204" pitchFamily="34" charset="0"/>
              </a:rPr>
              <a:t> organisations </a:t>
            </a:r>
            <a:r>
              <a:rPr kumimoji="0" lang="en-GB" i="0" u="none" strike="noStrike" cap="none" spc="0" normalizeH="0" baseline="0" noProof="0" dirty="0">
                <a:ln>
                  <a:noFill/>
                </a:ln>
                <a:effectLst/>
                <a:uLnTx/>
                <a:uFillTx/>
                <a:latin typeface="Arial" panose="020B0604020202020204" pitchFamily="34" charset="0"/>
                <a:cs typeface="Arial" panose="020B0604020202020204" pitchFamily="34" charset="0"/>
              </a:rPr>
              <a:t>across Scotland can </a:t>
            </a:r>
            <a:r>
              <a:rPr kumimoji="0" lang="en-GB" b="0" i="0" u="none" strike="noStrike" cap="none" spc="0" normalizeH="0" baseline="0" noProof="0" dirty="0">
                <a:ln>
                  <a:noFill/>
                </a:ln>
                <a:effectLst/>
                <a:uLnTx/>
                <a:uFillTx/>
                <a:latin typeface="Arial" panose="020B0604020202020204" pitchFamily="34" charset="0"/>
                <a:cs typeface="Arial" panose="020B0604020202020204" pitchFamily="34" charset="0"/>
              </a:rPr>
              <a:t>receive support for their projects</a:t>
            </a:r>
            <a:r>
              <a:rPr lang="en-GB" dirty="0">
                <a:latin typeface="Arial" panose="020B0604020202020204" pitchFamily="34" charset="0"/>
                <a:cs typeface="Arial" panose="020B0604020202020204" pitchFamily="34" charset="0"/>
              </a:rPr>
              <a:t>.</a:t>
            </a:r>
          </a:p>
          <a:p>
            <a:pPr lvl="0">
              <a:lnSpc>
                <a:spcPct val="114000"/>
              </a:lnSpc>
            </a:pPr>
            <a:endParaRPr lang="en-GB" dirty="0">
              <a:latin typeface="Arial" panose="020B0604020202020204" pitchFamily="34" charset="0"/>
              <a:cs typeface="Arial" panose="020B0604020202020204" pitchFamily="34" charset="0"/>
            </a:endParaRPr>
          </a:p>
          <a:p>
            <a:pPr>
              <a:lnSpc>
                <a:spcPct val="114000"/>
              </a:lnSpc>
            </a:pPr>
            <a:r>
              <a:rPr kumimoji="0" lang="en-GB" b="0" i="0" u="none" strike="noStrike" cap="none" spc="0" normalizeH="0" baseline="0" noProof="0" dirty="0">
                <a:ln>
                  <a:noFill/>
                </a:ln>
                <a:effectLst/>
                <a:uLnTx/>
                <a:uFillTx/>
                <a:latin typeface="Arial" panose="020B0604020202020204" pitchFamily="34" charset="0"/>
                <a:cs typeface="Arial" panose="020B0604020202020204" pitchFamily="34" charset="0"/>
              </a:rPr>
              <a:t>It supports </a:t>
            </a:r>
            <a:r>
              <a:rPr kumimoji="0" lang="en-GB" b="1" i="0" u="none" strike="noStrike" cap="none" spc="0" normalizeH="0" baseline="0" noProof="0" dirty="0" err="1">
                <a:ln>
                  <a:noFill/>
                </a:ln>
                <a:effectLst/>
                <a:uLnTx/>
                <a:uFillTx/>
                <a:latin typeface="Arial" panose="020B0604020202020204" pitchFamily="34" charset="0"/>
                <a:cs typeface="Arial" panose="020B0604020202020204" pitchFamily="34" charset="0"/>
              </a:rPr>
              <a:t>NHSScotland</a:t>
            </a:r>
            <a:r>
              <a:rPr kumimoji="0" lang="en-GB" b="1" i="0" u="none" strike="noStrike" cap="none" spc="0" normalizeH="0" baseline="0" noProof="0" dirty="0">
                <a:ln>
                  <a:noFill/>
                </a:ln>
                <a:effectLst/>
                <a:uLnTx/>
                <a:uFillTx/>
                <a:latin typeface="Arial" panose="020B0604020202020204" pitchFamily="34" charset="0"/>
                <a:cs typeface="Arial" panose="020B0604020202020204" pitchFamily="34" charset="0"/>
              </a:rPr>
              <a:t> suppliers </a:t>
            </a:r>
            <a:r>
              <a:rPr kumimoji="0" lang="en-GB" b="0" i="0" u="none" strike="noStrike" cap="none" spc="0" normalizeH="0" baseline="0" noProof="0" dirty="0">
                <a:ln>
                  <a:noFill/>
                </a:ln>
                <a:effectLst/>
                <a:uLnTx/>
                <a:uFillTx/>
                <a:latin typeface="Arial" panose="020B0604020202020204" pitchFamily="34" charset="0"/>
                <a:cs typeface="Arial" panose="020B0604020202020204" pitchFamily="34" charset="0"/>
              </a:rPr>
              <a:t>to fulfil their statutory duties while being better informed </a:t>
            </a:r>
            <a:r>
              <a:rPr lang="en-GB" dirty="0">
                <a:latin typeface="Arial" panose="020B0604020202020204" pitchFamily="34" charset="0"/>
                <a:cs typeface="Arial" panose="020B0604020202020204" pitchFamily="34" charset="0"/>
              </a:rPr>
              <a:t>about</a:t>
            </a:r>
            <a:r>
              <a:rPr kumimoji="0" lang="en-GB" b="0" i="0" u="none" strike="noStrike" cap="none" spc="0" normalizeH="0" baseline="0" noProof="0" dirty="0">
                <a:ln>
                  <a:noFill/>
                </a:ln>
                <a:effectLst/>
                <a:uLnTx/>
                <a:uFillTx/>
                <a:latin typeface="Arial" panose="020B0604020202020204" pitchFamily="34" charset="0"/>
                <a:cs typeface="Arial" panose="020B0604020202020204" pitchFamily="34" charset="0"/>
              </a:rPr>
              <a:t> the (real) needs of local communities.</a:t>
            </a:r>
            <a:endParaRPr lang="en-GB" sz="3000" dirty="0"/>
          </a:p>
        </p:txBody>
      </p:sp>
      <p:pic>
        <p:nvPicPr>
          <p:cNvPr id="4" name="Picture 3">
            <a:extLst>
              <a:ext uri="{FF2B5EF4-FFF2-40B4-BE49-F238E27FC236}">
                <a16:creationId xmlns:a16="http://schemas.microsoft.com/office/drawing/2014/main" id="{62DAD116-2624-1028-4260-410EE1FC2C2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8958" y="2556274"/>
            <a:ext cx="6487195" cy="3605247"/>
          </a:xfrm>
          <a:prstGeom prst="rect">
            <a:avLst/>
          </a:prstGeom>
        </p:spPr>
      </p:pic>
    </p:spTree>
    <p:extLst>
      <p:ext uri="{BB962C8B-B14F-4D97-AF65-F5344CB8AC3E}">
        <p14:creationId xmlns:p14="http://schemas.microsoft.com/office/powerpoint/2010/main" val="317428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54B7-6A00-3450-9856-95354B2B628A}"/>
              </a:ext>
            </a:extLst>
          </p:cNvPr>
          <p:cNvSpPr>
            <a:spLocks noGrp="1"/>
          </p:cNvSpPr>
          <p:nvPr>
            <p:ph type="title"/>
          </p:nvPr>
        </p:nvSpPr>
        <p:spPr/>
        <p:txBody>
          <a:bodyPr/>
          <a:lstStyle/>
          <a:p>
            <a:r>
              <a:rPr lang="en-GB">
                <a:solidFill>
                  <a:srgbClr val="4E358C"/>
                </a:solidFill>
              </a:rPr>
              <a:t>How can the CBG help you?</a:t>
            </a:r>
            <a:endParaRPr lang="en-GB"/>
          </a:p>
        </p:txBody>
      </p:sp>
      <p:sp>
        <p:nvSpPr>
          <p:cNvPr id="5" name="Content Placeholder 4">
            <a:extLst>
              <a:ext uri="{FF2B5EF4-FFF2-40B4-BE49-F238E27FC236}">
                <a16:creationId xmlns:a16="http://schemas.microsoft.com/office/drawing/2014/main" id="{E784621A-17A3-D31B-8D8E-450591B8E0F5}"/>
              </a:ext>
            </a:extLst>
          </p:cNvPr>
          <p:cNvSpPr>
            <a:spLocks noGrp="1"/>
          </p:cNvSpPr>
          <p:nvPr>
            <p:ph idx="1"/>
          </p:nvPr>
        </p:nvSpPr>
        <p:spPr>
          <a:xfrm>
            <a:off x="838200" y="1260000"/>
            <a:ext cx="10630546" cy="5012422"/>
          </a:xfrm>
        </p:spPr>
        <p:txBody>
          <a:bodyPr vert="horz" lIns="36000" tIns="36000" rIns="36000" bIns="36000" rtlCol="0" anchor="t">
            <a:noAutofit/>
          </a:bodyPr>
          <a:lstStyle/>
          <a:p>
            <a:pPr marL="285750" marR="0" lvl="0" indent="-285750" algn="l" defTabSz="914400" rtl="0" eaLnBrk="1" fontAlgn="auto" latinLnBrk="0" hangingPunct="1">
              <a:lnSpc>
                <a:spcPct val="130000"/>
              </a:lnSpc>
              <a:spcBef>
                <a:spcPts val="800"/>
              </a:spcBef>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cs typeface="Arial"/>
              </a:rPr>
              <a:t>The CBG is open to </a:t>
            </a:r>
            <a:r>
              <a:rPr lang="en-GB" sz="1800" b="1" dirty="0">
                <a:latin typeface="Arial"/>
                <a:cs typeface="Arial"/>
              </a:rPr>
              <a:t>third-sector</a:t>
            </a:r>
            <a:r>
              <a:rPr kumimoji="0" lang="en-GB" sz="1800" b="1" i="0" u="none" strike="noStrike" kern="1200" cap="none" spc="0" normalizeH="0" baseline="0" noProof="0" dirty="0">
                <a:ln>
                  <a:noFill/>
                </a:ln>
                <a:effectLst/>
                <a:uLnTx/>
                <a:uFillTx/>
                <a:latin typeface="Arial"/>
                <a:cs typeface="Arial"/>
              </a:rPr>
              <a:t> organisations across Scotland </a:t>
            </a:r>
            <a:r>
              <a:rPr kumimoji="0" lang="en-GB" sz="1800" b="0" i="0" u="none" strike="noStrike" kern="1200" cap="none" spc="0" normalizeH="0" baseline="0" noProof="0" dirty="0">
                <a:ln>
                  <a:noFill/>
                </a:ln>
                <a:effectLst/>
                <a:uLnTx/>
                <a:uFillTx/>
                <a:latin typeface="Arial"/>
                <a:cs typeface="Arial"/>
              </a:rPr>
              <a:t>that would like to request support for their projects</a:t>
            </a:r>
            <a:r>
              <a:rPr lang="en-GB" sz="1800" dirty="0">
                <a:latin typeface="Arial"/>
                <a:cs typeface="Arial"/>
              </a:rPr>
              <a:t>.</a:t>
            </a:r>
          </a:p>
          <a:p>
            <a:pPr marL="285750" marR="0" lvl="0" indent="-285750" algn="l" defTabSz="914400" rtl="0" eaLnBrk="1" fontAlgn="auto" latinLnBrk="0" hangingPunct="1">
              <a:lnSpc>
                <a:spcPct val="130000"/>
              </a:lnSpc>
              <a:spcBef>
                <a:spcPts val="800"/>
              </a:spcBef>
              <a:buClrTx/>
              <a:buSzTx/>
              <a:buFont typeface="Arial" panose="020B0604020202020204" pitchFamily="34" charset="0"/>
              <a:buChar char="•"/>
              <a:tabLst/>
              <a:defRPr/>
            </a:pPr>
            <a:r>
              <a:rPr lang="en-GB" sz="1800" dirty="0">
                <a:latin typeface="Arial"/>
                <a:cs typeface="Arial"/>
              </a:rPr>
              <a:t>It is important to point out </a:t>
            </a:r>
            <a:r>
              <a:rPr kumimoji="0" lang="en-GB" sz="1800" b="0" i="0" u="none" strike="noStrike" kern="1200" cap="none" spc="0" normalizeH="0" baseline="0" noProof="0" dirty="0">
                <a:ln>
                  <a:noFill/>
                </a:ln>
                <a:effectLst/>
                <a:uLnTx/>
                <a:uFillTx/>
                <a:latin typeface="Arial"/>
                <a:cs typeface="Arial"/>
              </a:rPr>
              <a:t>that the CBG </a:t>
            </a:r>
            <a:r>
              <a:rPr kumimoji="0" lang="en-GB" sz="1800" b="1" i="0" u="none" strike="noStrike" kern="1200" cap="none" spc="0" normalizeH="0" baseline="0" noProof="0" dirty="0">
                <a:ln>
                  <a:noFill/>
                </a:ln>
                <a:effectLst/>
                <a:uLnTx/>
                <a:uFillTx/>
                <a:latin typeface="Arial"/>
                <a:cs typeface="Arial"/>
              </a:rPr>
              <a:t>is not a funding platform</a:t>
            </a:r>
            <a:r>
              <a:rPr lang="en-GB" sz="1800" b="1" dirty="0">
                <a:latin typeface="Arial"/>
                <a:cs typeface="Arial"/>
              </a:rPr>
              <a:t>.</a:t>
            </a:r>
            <a:r>
              <a:rPr lang="en-GB" sz="1800" dirty="0">
                <a:latin typeface="Arial"/>
                <a:cs typeface="Arial"/>
              </a:rPr>
              <a:t> Therefore</a:t>
            </a:r>
            <a:r>
              <a:rPr kumimoji="0" lang="en-GB" sz="1800" b="0" i="0" u="none" strike="noStrike" kern="1200" cap="none" spc="0" normalizeH="0" baseline="0" noProof="0" dirty="0">
                <a:ln>
                  <a:noFill/>
                </a:ln>
                <a:effectLst/>
                <a:uLnTx/>
                <a:uFillTx/>
                <a:latin typeface="Arial"/>
                <a:cs typeface="Arial"/>
              </a:rPr>
              <a:t>, when submitting a community need, please avoid</a:t>
            </a:r>
            <a:r>
              <a:rPr kumimoji="0" lang="en-GB" sz="1800" b="0" i="0" u="none" strike="noStrike" kern="1200" cap="none" spc="0" normalizeH="0" baseline="0" noProof="0" dirty="0">
                <a:ln>
                  <a:noFill/>
                </a:ln>
                <a:effectLst/>
                <a:uLnTx/>
                <a:uFillTx/>
                <a:latin typeface="Arial"/>
                <a:ea typeface="Arial" panose="020B0604020202020204" pitchFamily="34" charset="0"/>
                <a:cs typeface="Times New Roman"/>
              </a:rPr>
              <a:t> using a direct request or requests for funding and/or financial asks (</a:t>
            </a:r>
            <a:r>
              <a:rPr lang="en-GB" sz="1800" dirty="0">
                <a:latin typeface="Arial"/>
                <a:ea typeface="Arial" panose="020B0604020202020204" pitchFamily="34" charset="0"/>
                <a:cs typeface="Times New Roman"/>
              </a:rPr>
              <a:t>for example,</a:t>
            </a:r>
            <a:r>
              <a:rPr kumimoji="0" lang="en-GB" sz="1800" b="0" i="0" u="none" strike="noStrike" kern="1200" cap="none" spc="0" normalizeH="0" baseline="0" noProof="0" dirty="0">
                <a:ln>
                  <a:noFill/>
                </a:ln>
                <a:effectLst/>
                <a:uLnTx/>
                <a:uFillTx/>
                <a:latin typeface="Arial"/>
                <a:ea typeface="Arial" panose="020B0604020202020204" pitchFamily="34" charset="0"/>
                <a:cs typeface="Times New Roman"/>
              </a:rPr>
              <a:t> ‘We would welcome a donation of £X to run our football team’)</a:t>
            </a:r>
            <a:r>
              <a:rPr lang="en-GB" sz="1800" dirty="0">
                <a:latin typeface="Arial"/>
                <a:ea typeface="Arial" panose="020B0604020202020204" pitchFamily="34" charset="0"/>
                <a:cs typeface="Times New Roman"/>
              </a:rPr>
              <a:t>.</a:t>
            </a:r>
            <a:endParaRPr lang="en-GB" sz="1800" dirty="0">
              <a:latin typeface="Arial"/>
              <a:ea typeface="Arial" panose="020B0604020202020204" pitchFamily="34" charset="0"/>
              <a:cs typeface="Arial"/>
            </a:endParaRPr>
          </a:p>
          <a:p>
            <a:pPr marL="285750" marR="0" lvl="0" indent="-285750" algn="l" defTabSz="914400" rtl="0" eaLnBrk="1" fontAlgn="auto" latinLnBrk="0" hangingPunct="1">
              <a:lnSpc>
                <a:spcPct val="130000"/>
              </a:lnSpc>
              <a:spcBef>
                <a:spcPts val="800"/>
              </a:spcBef>
              <a:buClrTx/>
              <a:buSzTx/>
              <a:buFont typeface="Arial" panose="020B0604020202020204" pitchFamily="34" charset="0"/>
              <a:buChar char="•"/>
              <a:tabLst/>
              <a:defRPr/>
            </a:pPr>
            <a:r>
              <a:rPr lang="en-GB" sz="1800" dirty="0">
                <a:latin typeface="Arial"/>
                <a:cs typeface="Arial"/>
              </a:rPr>
              <a:t>When providing information about the type of support your community organisation requires, please try to </a:t>
            </a:r>
            <a:r>
              <a:rPr lang="en-GB" sz="1800" b="1" dirty="0">
                <a:latin typeface="Arial"/>
                <a:cs typeface="Arial"/>
              </a:rPr>
              <a:t>provide as much detail </a:t>
            </a:r>
            <a:r>
              <a:rPr lang="en-GB" sz="1800" dirty="0">
                <a:latin typeface="Arial"/>
                <a:cs typeface="Arial"/>
              </a:rPr>
              <a:t>as possible. For example, if you need equipment for a community garden project – what kind of equipment do you need? For example, trowels, gloves, scissors – and how many of each? </a:t>
            </a:r>
            <a:endParaRPr lang="en-GB" dirty="0"/>
          </a:p>
        </p:txBody>
      </p:sp>
    </p:spTree>
    <p:extLst>
      <p:ext uri="{BB962C8B-B14F-4D97-AF65-F5344CB8AC3E}">
        <p14:creationId xmlns:p14="http://schemas.microsoft.com/office/powerpoint/2010/main" val="2863422184"/>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116A9B-31A0-4778-AFF9-0E57A2ABC30F}" vid="{44910B0E-AC19-4562-99DC-B6D6F749B9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7999d19-aa96-485b-aefc-aa36893e279e" xsi:nil="true"/>
    <lcf76f155ced4ddcb4097134ff3c332f xmlns="58988753-8565-4660-86a9-cad668cb0f5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7E1056FD90324A8C45D243E3F29F68" ma:contentTypeVersion="15" ma:contentTypeDescription="Create a new document." ma:contentTypeScope="" ma:versionID="1b25e02ff4249f7cac5f563f1d748e9e">
  <xsd:schema xmlns:xsd="http://www.w3.org/2001/XMLSchema" xmlns:xs="http://www.w3.org/2001/XMLSchema" xmlns:p="http://schemas.microsoft.com/office/2006/metadata/properties" xmlns:ns2="58988753-8565-4660-86a9-cad668cb0f57" xmlns:ns3="e7999d19-aa96-485b-aefc-aa36893e279e" targetNamespace="http://schemas.microsoft.com/office/2006/metadata/properties" ma:root="true" ma:fieldsID="2d809a4bcb5254ae991160129e28849f" ns2:_="" ns3:_="">
    <xsd:import namespace="58988753-8565-4660-86a9-cad668cb0f57"/>
    <xsd:import namespace="e7999d19-aa96-485b-aefc-aa36893e279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988753-8565-4660-86a9-cad668cb0f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d68f739-598c-43d4-bf28-cd072c7e6ec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999d19-aa96-485b-aefc-aa36893e279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b0d2416-6fb6-494b-a32b-0ce698857c64}" ma:internalName="TaxCatchAll" ma:showField="CatchAllData" ma:web="e7999d19-aa96-485b-aefc-aa36893e279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3297F-598B-4DCB-BCE9-E508A25225E1}">
  <ds:schemaRefs>
    <ds:schemaRef ds:uri="http://schemas.openxmlformats.org/package/2006/metadata/core-properties"/>
    <ds:schemaRef ds:uri="http://purl.org/dc/elements/1.1/"/>
    <ds:schemaRef ds:uri="c944a3e7-39fb-4e83-b9a3-c2293ed47a3b"/>
    <ds:schemaRef ds:uri="http://purl.org/dc/terms/"/>
    <ds:schemaRef ds:uri="http://schemas.microsoft.com/office/2006/documentManagement/types"/>
    <ds:schemaRef ds:uri="http://purl.org/dc/dcmitype/"/>
    <ds:schemaRef ds:uri="3763b2e8-8a66-4641-8c44-88d4962b225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D6B120D-A0FB-4DD8-992E-3D48283A8AF5}">
  <ds:schemaRefs>
    <ds:schemaRef ds:uri="http://schemas.microsoft.com/sharepoint/v3/contenttype/forms"/>
  </ds:schemaRefs>
</ds:datastoreItem>
</file>

<file path=customXml/itemProps3.xml><?xml version="1.0" encoding="utf-8"?>
<ds:datastoreItem xmlns:ds="http://schemas.openxmlformats.org/officeDocument/2006/customXml" ds:itemID="{7F561A32-2037-4C62-96F0-28657080A51B}"/>
</file>

<file path=docMetadata/LabelInfo.xml><?xml version="1.0" encoding="utf-8"?>
<clbl:labelList xmlns:clbl="http://schemas.microsoft.com/office/2020/mipLabelMetadata">
  <clbl:label id="{b4199b9c-a89e-442f-9799-431511f14748}" enabled="1" method="Privileged" siteId="{10efe0bd-a030-4bca-809c-b5e6745e499a}" contentBits="0" removed="0"/>
</clbl:labelList>
</file>

<file path=docProps/app.xml><?xml version="1.0" encoding="utf-8"?>
<Properties xmlns="http://schemas.openxmlformats.org/officeDocument/2006/extended-properties" xmlns:vt="http://schemas.openxmlformats.org/officeDocument/2006/docPropsVTypes">
  <Template>phs-powerpoint-master-template-16to9 (2)</Template>
  <TotalTime>0</TotalTime>
  <Words>1309</Words>
  <Application>Microsoft Office PowerPoint</Application>
  <PresentationFormat>Widescreen</PresentationFormat>
  <Paragraphs>74</Paragraphs>
  <Slides>13</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Times New Roman</vt:lpstr>
      <vt:lpstr>Wingdings</vt:lpstr>
      <vt:lpstr>2_Custom Design</vt:lpstr>
      <vt:lpstr>NHSScotland Community Benefit  Gateway portal </vt:lpstr>
      <vt:lpstr>The role of the health system in community wealth building</vt:lpstr>
      <vt:lpstr>Five key principles of anchors</vt:lpstr>
      <vt:lpstr>Anchor institutions – local purchasing</vt:lpstr>
      <vt:lpstr>What are community benefits?</vt:lpstr>
      <vt:lpstr>What is the Community Benefit Gateway (CBG)?</vt:lpstr>
      <vt:lpstr>How does the CBG work?</vt:lpstr>
      <vt:lpstr>What are the benefits of the CBG?</vt:lpstr>
      <vt:lpstr>How can the CBG help you?</vt:lpstr>
      <vt:lpstr>How can the CBG help you? (Continued)</vt:lpstr>
      <vt:lpstr>Examples of delivered community benefits</vt:lpstr>
      <vt:lpstr>Online information available</vt:lpstr>
      <vt:lpstr>Further questions and initial queries</vt:lpstr>
    </vt:vector>
  </TitlesOfParts>
  <Company>NHS HealthScotland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NHSScotland Community Benefit Gateway portal</dc:title>
  <dc:creator>Public Health Scotland</dc:creator>
  <cp:lastModifiedBy>Alastair Cameron</cp:lastModifiedBy>
  <cp:revision>10</cp:revision>
  <dcterms:created xsi:type="dcterms:W3CDTF">2021-01-27T09:14:09Z</dcterms:created>
  <dcterms:modified xsi:type="dcterms:W3CDTF">2025-10-16T08:09:39Z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0x0101007A7E1056FD90324A8C45D243E3F29F68</vt:lpwstr>
  </property>
  <property fmtid="{D5CDD505-2E9C-101B-9397-08002B2CF9AE}" pid="3" name="MediaServiceImageTags">
    <vt:lpwstr/>
  </property>
</Properties>
</file>