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4"/>
  </p:sldMasterIdLst>
  <p:notesMasterIdLst>
    <p:notesMasterId r:id="rId13"/>
  </p:notesMasterIdLst>
  <p:sldIdLst>
    <p:sldId id="274" r:id="rId5"/>
    <p:sldId id="259" r:id="rId6"/>
    <p:sldId id="260" r:id="rId7"/>
    <p:sldId id="279" r:id="rId8"/>
    <p:sldId id="286" r:id="rId9"/>
    <p:sldId id="287" r:id="rId10"/>
    <p:sldId id="282" r:id="rId11"/>
    <p:sldId id="289" r:id="rId12"/>
  </p:sldIdLst>
  <p:sldSz cx="9180513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7260C2-2105-4A64-BF9B-8D0607236E53}">
          <p14:sldIdLst>
            <p14:sldId id="274"/>
            <p14:sldId id="259"/>
            <p14:sldId id="260"/>
            <p14:sldId id="279"/>
            <p14:sldId id="286"/>
            <p14:sldId id="287"/>
            <p14:sldId id="282"/>
            <p14:sldId id="289"/>
          </p14:sldIdLst>
        </p14:section>
        <p14:section name="Untitled Section" id="{8BCD3D0D-47BD-400E-83D1-0382BF350DC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7"/>
    <p:restoredTop sz="96327"/>
  </p:normalViewPr>
  <p:slideViewPr>
    <p:cSldViewPr snapToGrid="0">
      <p:cViewPr varScale="1">
        <p:scale>
          <a:sx n="93" d="100"/>
          <a:sy n="93" d="100"/>
        </p:scale>
        <p:origin x="12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0824B-235E-4D62-9875-28A01CAAA38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9963" y="1143000"/>
            <a:ext cx="4918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54718-4264-40CA-B141-78D938A301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5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D144-D184-4DE4-B2C6-2162364D3C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4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564" y="942577"/>
            <a:ext cx="6885385" cy="2005142"/>
          </a:xfrm>
        </p:spPr>
        <p:txBody>
          <a:bodyPr anchor="b"/>
          <a:lstStyle>
            <a:lvl1pPr algn="ctr">
              <a:defRPr sz="451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3025045"/>
            <a:ext cx="6885385" cy="1390533"/>
          </a:xfrm>
        </p:spPr>
        <p:txBody>
          <a:bodyPr/>
          <a:lstStyle>
            <a:lvl1pPr marL="0" indent="0" algn="ctr">
              <a:buNone/>
              <a:defRPr sz="1807"/>
            </a:lvl1pPr>
            <a:lvl2pPr marL="344272" indent="0" algn="ctr">
              <a:buNone/>
              <a:defRPr sz="1506"/>
            </a:lvl2pPr>
            <a:lvl3pPr marL="688543" indent="0" algn="ctr">
              <a:buNone/>
              <a:defRPr sz="1355"/>
            </a:lvl3pPr>
            <a:lvl4pPr marL="1032815" indent="0" algn="ctr">
              <a:buNone/>
              <a:defRPr sz="1205"/>
            </a:lvl4pPr>
            <a:lvl5pPr marL="1377086" indent="0" algn="ctr">
              <a:buNone/>
              <a:defRPr sz="1205"/>
            </a:lvl5pPr>
            <a:lvl6pPr marL="1721358" indent="0" algn="ctr">
              <a:buNone/>
              <a:defRPr sz="1205"/>
            </a:lvl6pPr>
            <a:lvl7pPr marL="2065630" indent="0" algn="ctr">
              <a:buNone/>
              <a:defRPr sz="1205"/>
            </a:lvl7pPr>
            <a:lvl8pPr marL="2409901" indent="0" algn="ctr">
              <a:buNone/>
              <a:defRPr sz="1205"/>
            </a:lvl8pPr>
            <a:lvl9pPr marL="2754173" indent="0" algn="ctr">
              <a:buNone/>
              <a:defRPr sz="120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306637"/>
            <a:ext cx="1979548" cy="48808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0" y="306637"/>
            <a:ext cx="5823888" cy="48808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1435864"/>
            <a:ext cx="7918192" cy="2395771"/>
          </a:xfrm>
        </p:spPr>
        <p:txBody>
          <a:bodyPr anchor="b"/>
          <a:lstStyle>
            <a:lvl1pPr>
              <a:defRPr sz="451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3854300"/>
            <a:ext cx="7918192" cy="1259879"/>
          </a:xfrm>
        </p:spPr>
        <p:txBody>
          <a:bodyPr/>
          <a:lstStyle>
            <a:lvl1pPr marL="0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1pPr>
            <a:lvl2pPr marL="344272" indent="0">
              <a:buNone/>
              <a:defRPr sz="1506">
                <a:solidFill>
                  <a:schemeClr val="tx1">
                    <a:tint val="75000"/>
                  </a:schemeClr>
                </a:solidFill>
              </a:defRPr>
            </a:lvl2pPr>
            <a:lvl3pPr marL="688543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3281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4pPr>
            <a:lvl5pPr marL="1377086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5pPr>
            <a:lvl6pPr marL="172135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6pPr>
            <a:lvl7pPr marL="206563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7pPr>
            <a:lvl8pPr marL="2409901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8pPr>
            <a:lvl9pPr marL="2754173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1533187"/>
            <a:ext cx="3901718" cy="3654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1533187"/>
            <a:ext cx="3901718" cy="3654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06638"/>
            <a:ext cx="7918192" cy="11132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6" y="1411865"/>
            <a:ext cx="3883787" cy="691934"/>
          </a:xfrm>
        </p:spPr>
        <p:txBody>
          <a:bodyPr anchor="b"/>
          <a:lstStyle>
            <a:lvl1pPr marL="0" indent="0">
              <a:buNone/>
              <a:defRPr sz="1807" b="1"/>
            </a:lvl1pPr>
            <a:lvl2pPr marL="344272" indent="0">
              <a:buNone/>
              <a:defRPr sz="1506" b="1"/>
            </a:lvl2pPr>
            <a:lvl3pPr marL="688543" indent="0">
              <a:buNone/>
              <a:defRPr sz="1355" b="1"/>
            </a:lvl3pPr>
            <a:lvl4pPr marL="1032815" indent="0">
              <a:buNone/>
              <a:defRPr sz="1205" b="1"/>
            </a:lvl4pPr>
            <a:lvl5pPr marL="1377086" indent="0">
              <a:buNone/>
              <a:defRPr sz="1205" b="1"/>
            </a:lvl5pPr>
            <a:lvl6pPr marL="1721358" indent="0">
              <a:buNone/>
              <a:defRPr sz="1205" b="1"/>
            </a:lvl6pPr>
            <a:lvl7pPr marL="2065630" indent="0">
              <a:buNone/>
              <a:defRPr sz="1205" b="1"/>
            </a:lvl7pPr>
            <a:lvl8pPr marL="2409901" indent="0">
              <a:buNone/>
              <a:defRPr sz="1205" b="1"/>
            </a:lvl8pPr>
            <a:lvl9pPr marL="2754173" indent="0">
              <a:buNone/>
              <a:defRPr sz="120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6" y="2103799"/>
            <a:ext cx="3883787" cy="3094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1411865"/>
            <a:ext cx="3902914" cy="691934"/>
          </a:xfrm>
        </p:spPr>
        <p:txBody>
          <a:bodyPr anchor="b"/>
          <a:lstStyle>
            <a:lvl1pPr marL="0" indent="0">
              <a:buNone/>
              <a:defRPr sz="1807" b="1"/>
            </a:lvl1pPr>
            <a:lvl2pPr marL="344272" indent="0">
              <a:buNone/>
              <a:defRPr sz="1506" b="1"/>
            </a:lvl2pPr>
            <a:lvl3pPr marL="688543" indent="0">
              <a:buNone/>
              <a:defRPr sz="1355" b="1"/>
            </a:lvl3pPr>
            <a:lvl4pPr marL="1032815" indent="0">
              <a:buNone/>
              <a:defRPr sz="1205" b="1"/>
            </a:lvl4pPr>
            <a:lvl5pPr marL="1377086" indent="0">
              <a:buNone/>
              <a:defRPr sz="1205" b="1"/>
            </a:lvl5pPr>
            <a:lvl6pPr marL="1721358" indent="0">
              <a:buNone/>
              <a:defRPr sz="1205" b="1"/>
            </a:lvl6pPr>
            <a:lvl7pPr marL="2065630" indent="0">
              <a:buNone/>
              <a:defRPr sz="1205" b="1"/>
            </a:lvl7pPr>
            <a:lvl8pPr marL="2409901" indent="0">
              <a:buNone/>
              <a:defRPr sz="1205" b="1"/>
            </a:lvl8pPr>
            <a:lvl9pPr marL="2754173" indent="0">
              <a:buNone/>
              <a:defRPr sz="120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2103799"/>
            <a:ext cx="3902914" cy="3094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83963"/>
            <a:ext cx="2960954" cy="1343872"/>
          </a:xfrm>
        </p:spPr>
        <p:txBody>
          <a:bodyPr anchor="b"/>
          <a:lstStyle>
            <a:lvl1pPr>
              <a:defRPr sz="24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829255"/>
            <a:ext cx="4647635" cy="4092942"/>
          </a:xfrm>
        </p:spPr>
        <p:txBody>
          <a:bodyPr/>
          <a:lstStyle>
            <a:lvl1pPr>
              <a:defRPr sz="2410"/>
            </a:lvl1pPr>
            <a:lvl2pPr>
              <a:defRPr sz="2108"/>
            </a:lvl2pPr>
            <a:lvl3pPr>
              <a:defRPr sz="1807"/>
            </a:lvl3pPr>
            <a:lvl4pPr>
              <a:defRPr sz="1506"/>
            </a:lvl4pPr>
            <a:lvl5pPr>
              <a:defRPr sz="1506"/>
            </a:lvl5pPr>
            <a:lvl6pPr>
              <a:defRPr sz="1506"/>
            </a:lvl6pPr>
            <a:lvl7pPr>
              <a:defRPr sz="1506"/>
            </a:lvl7pPr>
            <a:lvl8pPr>
              <a:defRPr sz="1506"/>
            </a:lvl8pPr>
            <a:lvl9pPr>
              <a:defRPr sz="150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1727835"/>
            <a:ext cx="2960954" cy="3201028"/>
          </a:xfrm>
        </p:spPr>
        <p:txBody>
          <a:bodyPr/>
          <a:lstStyle>
            <a:lvl1pPr marL="0" indent="0">
              <a:buNone/>
              <a:defRPr sz="1205"/>
            </a:lvl1pPr>
            <a:lvl2pPr marL="344272" indent="0">
              <a:buNone/>
              <a:defRPr sz="1054"/>
            </a:lvl2pPr>
            <a:lvl3pPr marL="688543" indent="0">
              <a:buNone/>
              <a:defRPr sz="904"/>
            </a:lvl3pPr>
            <a:lvl4pPr marL="1032815" indent="0">
              <a:buNone/>
              <a:defRPr sz="753"/>
            </a:lvl4pPr>
            <a:lvl5pPr marL="1377086" indent="0">
              <a:buNone/>
              <a:defRPr sz="753"/>
            </a:lvl5pPr>
            <a:lvl6pPr marL="1721358" indent="0">
              <a:buNone/>
              <a:defRPr sz="753"/>
            </a:lvl6pPr>
            <a:lvl7pPr marL="2065630" indent="0">
              <a:buNone/>
              <a:defRPr sz="753"/>
            </a:lvl7pPr>
            <a:lvl8pPr marL="2409901" indent="0">
              <a:buNone/>
              <a:defRPr sz="753"/>
            </a:lvl8pPr>
            <a:lvl9pPr marL="2754173" indent="0">
              <a:buNone/>
              <a:defRPr sz="75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4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383963"/>
            <a:ext cx="2960954" cy="1343872"/>
          </a:xfrm>
        </p:spPr>
        <p:txBody>
          <a:bodyPr anchor="b"/>
          <a:lstStyle>
            <a:lvl1pPr>
              <a:defRPr sz="24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829255"/>
            <a:ext cx="4647635" cy="4092942"/>
          </a:xfrm>
        </p:spPr>
        <p:txBody>
          <a:bodyPr anchor="t"/>
          <a:lstStyle>
            <a:lvl1pPr marL="0" indent="0">
              <a:buNone/>
              <a:defRPr sz="2410"/>
            </a:lvl1pPr>
            <a:lvl2pPr marL="344272" indent="0">
              <a:buNone/>
              <a:defRPr sz="2108"/>
            </a:lvl2pPr>
            <a:lvl3pPr marL="688543" indent="0">
              <a:buNone/>
              <a:defRPr sz="1807"/>
            </a:lvl3pPr>
            <a:lvl4pPr marL="1032815" indent="0">
              <a:buNone/>
              <a:defRPr sz="1506"/>
            </a:lvl4pPr>
            <a:lvl5pPr marL="1377086" indent="0">
              <a:buNone/>
              <a:defRPr sz="1506"/>
            </a:lvl5pPr>
            <a:lvl6pPr marL="1721358" indent="0">
              <a:buNone/>
              <a:defRPr sz="1506"/>
            </a:lvl6pPr>
            <a:lvl7pPr marL="2065630" indent="0">
              <a:buNone/>
              <a:defRPr sz="1506"/>
            </a:lvl7pPr>
            <a:lvl8pPr marL="2409901" indent="0">
              <a:buNone/>
              <a:defRPr sz="1506"/>
            </a:lvl8pPr>
            <a:lvl9pPr marL="2754173" indent="0">
              <a:buNone/>
              <a:defRPr sz="150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1727835"/>
            <a:ext cx="2960954" cy="3201028"/>
          </a:xfrm>
        </p:spPr>
        <p:txBody>
          <a:bodyPr/>
          <a:lstStyle>
            <a:lvl1pPr marL="0" indent="0">
              <a:buNone/>
              <a:defRPr sz="1205"/>
            </a:lvl1pPr>
            <a:lvl2pPr marL="344272" indent="0">
              <a:buNone/>
              <a:defRPr sz="1054"/>
            </a:lvl2pPr>
            <a:lvl3pPr marL="688543" indent="0">
              <a:buNone/>
              <a:defRPr sz="904"/>
            </a:lvl3pPr>
            <a:lvl4pPr marL="1032815" indent="0">
              <a:buNone/>
              <a:defRPr sz="753"/>
            </a:lvl4pPr>
            <a:lvl5pPr marL="1377086" indent="0">
              <a:buNone/>
              <a:defRPr sz="753"/>
            </a:lvl5pPr>
            <a:lvl6pPr marL="1721358" indent="0">
              <a:buNone/>
              <a:defRPr sz="753"/>
            </a:lvl6pPr>
            <a:lvl7pPr marL="2065630" indent="0">
              <a:buNone/>
              <a:defRPr sz="753"/>
            </a:lvl7pPr>
            <a:lvl8pPr marL="2409901" indent="0">
              <a:buNone/>
              <a:defRPr sz="753"/>
            </a:lvl8pPr>
            <a:lvl9pPr marL="2754173" indent="0">
              <a:buNone/>
              <a:defRPr sz="75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306638"/>
            <a:ext cx="7918192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1533187"/>
            <a:ext cx="7918192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5338158"/>
            <a:ext cx="206561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60A7-BFB3-5F4A-A53D-957FBBE5515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5338158"/>
            <a:ext cx="3098423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5338158"/>
            <a:ext cx="206561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9787-8BD7-9B48-9423-9F706612D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688543" rtl="0" eaLnBrk="1" latinLnBrk="0" hangingPunct="1">
        <a:lnSpc>
          <a:spcPct val="90000"/>
        </a:lnSpc>
        <a:spcBef>
          <a:spcPct val="0"/>
        </a:spcBef>
        <a:buNone/>
        <a:defRPr sz="33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136" indent="-172136" algn="l" defTabSz="688543" rtl="0" eaLnBrk="1" latinLnBrk="0" hangingPunct="1">
        <a:lnSpc>
          <a:spcPct val="90000"/>
        </a:lnSpc>
        <a:spcBef>
          <a:spcPts val="753"/>
        </a:spcBef>
        <a:buFont typeface="Arial" panose="020B0604020202020204" pitchFamily="34" charset="0"/>
        <a:buChar char="•"/>
        <a:defRPr sz="2108" kern="1200">
          <a:solidFill>
            <a:schemeClr val="tx1"/>
          </a:solidFill>
          <a:latin typeface="+mn-lt"/>
          <a:ea typeface="+mn-ea"/>
          <a:cs typeface="+mn-cs"/>
        </a:defRPr>
      </a:lvl1pPr>
      <a:lvl2pPr marL="516407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860679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506" kern="1200">
          <a:solidFill>
            <a:schemeClr val="tx1"/>
          </a:solidFill>
          <a:latin typeface="+mn-lt"/>
          <a:ea typeface="+mn-ea"/>
          <a:cs typeface="+mn-cs"/>
        </a:defRPr>
      </a:lvl3pPr>
      <a:lvl4pPr marL="1204951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549222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893494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37765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82037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26309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4272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8543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32815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86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21358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65630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54173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ay.nhstcffund@nhs.sco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hstayside.founda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hstayside.foundation/apply-for-fund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312963-6390-5B44-9F79-680B2287586B}"/>
              </a:ext>
            </a:extLst>
          </p:cNvPr>
          <p:cNvSpPr txBox="1"/>
          <p:nvPr/>
        </p:nvSpPr>
        <p:spPr>
          <a:xfrm>
            <a:off x="279610" y="423193"/>
            <a:ext cx="6211874" cy="4866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WELCOME….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latin typeface="Arial Rounded MT Bold" panose="020F070403050403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 Rounded MT Bold" panose="020F0704030504030204" pitchFamily="34" charset="0"/>
              </a:rPr>
              <a:t>Richard McIntosh – Fund Development Manager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Arial Rounded MT Bold" panose="020F0704030504030204" pitchFamily="34" charset="0"/>
              </a:rPr>
              <a:t>Contact – </a:t>
            </a:r>
            <a:r>
              <a:rPr lang="en-US" sz="2000" b="1" dirty="0" err="1">
                <a:latin typeface="Arial Rounded MT Bold" panose="020F0704030504030204" pitchFamily="34" charset="0"/>
                <a:hlinkClick r:id="rId2"/>
              </a:rPr>
              <a:t>tay.nhstcffund@nhs.scot</a:t>
            </a:r>
            <a:r>
              <a:rPr lang="en-US" sz="2000" dirty="0">
                <a:latin typeface="Arial Rounded MT Bold" panose="020F0704030504030204" pitchFamily="34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9F9C1-A2C1-D041-CA5A-39B8CC4DA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678" y="646797"/>
            <a:ext cx="5327542" cy="27969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87621" y="0"/>
            <a:ext cx="92891" cy="575945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8409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80512" cy="575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710243" y="-1709883"/>
            <a:ext cx="5759450" cy="91799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40" y="0"/>
            <a:ext cx="6830299" cy="5759090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35575" y="-886471"/>
            <a:ext cx="4110527" cy="918167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322B2-CBFC-5DE7-544D-401A44AC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28"/>
          <a:stretch>
            <a:fillRect/>
          </a:stretch>
        </p:blipFill>
        <p:spPr>
          <a:xfrm>
            <a:off x="344269" y="383963"/>
            <a:ext cx="8491974" cy="499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6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80512" cy="5759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710243" y="-1709883"/>
            <a:ext cx="5759450" cy="917993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40" y="0"/>
            <a:ext cx="6830299" cy="5759090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35575" y="-886471"/>
            <a:ext cx="4110527" cy="918167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BC5092-784A-C20B-4927-93B3776DDA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51" b="3977"/>
          <a:stretch>
            <a:fillRect/>
          </a:stretch>
        </p:blipFill>
        <p:spPr>
          <a:xfrm>
            <a:off x="344269" y="383967"/>
            <a:ext cx="8491974" cy="49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4DC3-23BA-9825-65D9-A1B46AE0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2" y="1772628"/>
            <a:ext cx="7918192" cy="3572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205" dirty="0"/>
          </a:p>
          <a:p>
            <a:pPr marL="0" indent="0">
              <a:buNone/>
            </a:pPr>
            <a:endParaRPr lang="en-GB" sz="1205" dirty="0"/>
          </a:p>
          <a:p>
            <a:pPr marL="0" indent="0">
              <a:buNone/>
            </a:pPr>
            <a:endParaRPr lang="en-GB" sz="1205" dirty="0"/>
          </a:p>
          <a:p>
            <a:pPr marL="0" indent="0">
              <a:buNone/>
            </a:pPr>
            <a:endParaRPr lang="en-GB" sz="1205" u="sng" dirty="0"/>
          </a:p>
          <a:p>
            <a:pPr marL="0" indent="0">
              <a:buNone/>
            </a:pPr>
            <a:endParaRPr lang="en-GB" sz="1205" u="sng" dirty="0"/>
          </a:p>
          <a:p>
            <a:pPr marL="0" indent="0">
              <a:buNone/>
            </a:pPr>
            <a:endParaRPr lang="en-GB" sz="1205" u="sng" dirty="0"/>
          </a:p>
          <a:p>
            <a:pPr marL="0" indent="0">
              <a:buNone/>
            </a:pPr>
            <a:endParaRPr lang="en-GB" sz="1205" u="sng" dirty="0"/>
          </a:p>
          <a:p>
            <a:pPr marL="0" indent="0">
              <a:buNone/>
            </a:pPr>
            <a:endParaRPr lang="en-GB" sz="1205" u="sng" dirty="0"/>
          </a:p>
          <a:p>
            <a:pPr marL="0" indent="0">
              <a:buNone/>
            </a:pPr>
            <a:endParaRPr lang="en-GB" sz="1205" u="sng" dirty="0"/>
          </a:p>
          <a:p>
            <a:pPr marL="0" indent="0">
              <a:buNone/>
            </a:pPr>
            <a:endParaRPr lang="en-GB" sz="1205" u="sng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20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4509E-D5E0-1324-EB2F-378DCABA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33" t="31904" r="30089" b="26191"/>
          <a:stretch>
            <a:fillRect/>
          </a:stretch>
        </p:blipFill>
        <p:spPr>
          <a:xfrm>
            <a:off x="387922" y="414137"/>
            <a:ext cx="1787811" cy="932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B93AF-25EC-7C86-C203-44E00B099E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58" t="21270" r="82454" b="26667"/>
          <a:stretch>
            <a:fillRect/>
          </a:stretch>
        </p:blipFill>
        <p:spPr>
          <a:xfrm>
            <a:off x="94416" y="1463742"/>
            <a:ext cx="1610025" cy="3900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DB2E39-655C-F204-228A-BFE453212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700" t="39784" r="54464" b="36032"/>
          <a:stretch>
            <a:fillRect/>
          </a:stretch>
        </p:blipFill>
        <p:spPr>
          <a:xfrm>
            <a:off x="1997947" y="1001486"/>
            <a:ext cx="7002886" cy="43626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91CF9B-4BD1-0EF5-B925-69DB2159F939}"/>
              </a:ext>
            </a:extLst>
          </p:cNvPr>
          <p:cNvSpPr/>
          <p:nvPr/>
        </p:nvSpPr>
        <p:spPr>
          <a:xfrm>
            <a:off x="565708" y="1479163"/>
            <a:ext cx="1610025" cy="278045"/>
          </a:xfrm>
          <a:prstGeom prst="rect">
            <a:avLst/>
          </a:prstGeom>
          <a:noFill/>
        </p:spPr>
        <p:txBody>
          <a:bodyPr wrap="square" lIns="68854" tIns="34427" rIns="68854" bIns="34427">
            <a:spAutoFit/>
          </a:bodyPr>
          <a:lstStyle/>
          <a:p>
            <a:pPr algn="ctr"/>
            <a:r>
              <a:rPr lang="en-GB" sz="135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2024/25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75B33-39E5-5FA6-B795-BB7B68189864}"/>
              </a:ext>
            </a:extLst>
          </p:cNvPr>
          <p:cNvSpPr txBox="1"/>
          <p:nvPr/>
        </p:nvSpPr>
        <p:spPr>
          <a:xfrm>
            <a:off x="2353136" y="4877471"/>
            <a:ext cx="5788527" cy="20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3" dirty="0"/>
              <a:t>*Angus figure doesn’t include £1.7m McKenzie Legacy distributed in 24/25</a:t>
            </a:r>
          </a:p>
        </p:txBody>
      </p:sp>
    </p:spTree>
    <p:extLst>
      <p:ext uri="{BB962C8B-B14F-4D97-AF65-F5344CB8AC3E}">
        <p14:creationId xmlns:p14="http://schemas.microsoft.com/office/powerpoint/2010/main" val="256566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2">
                <a:lumMod val="9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and holding a heart with a cross&#10;&#10;AI-generated content may be incorrect.">
            <a:extLst>
              <a:ext uri="{FF2B5EF4-FFF2-40B4-BE49-F238E27FC236}">
                <a16:creationId xmlns:a16="http://schemas.microsoft.com/office/drawing/2014/main" id="{5B451BAB-0F30-9E25-75F0-9116F39F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46" y="1522929"/>
            <a:ext cx="2447925" cy="1962150"/>
          </a:xfrm>
          <a:prstGeom prst="rect">
            <a:avLst/>
          </a:prstGeom>
        </p:spPr>
      </p:pic>
      <p:pic>
        <p:nvPicPr>
          <p:cNvPr id="13" name="Picture 12" descr="A group of people with light bulb above them&#10;&#10;AI-generated content may be incorrect.">
            <a:extLst>
              <a:ext uri="{FF2B5EF4-FFF2-40B4-BE49-F238E27FC236}">
                <a16:creationId xmlns:a16="http://schemas.microsoft.com/office/drawing/2014/main" id="{21D386DD-E4C4-7EE6-7AAB-78375531C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668" y="1476251"/>
            <a:ext cx="1952625" cy="1847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16F5E5-DCDC-74AC-1971-D59038DB0950}"/>
              </a:ext>
            </a:extLst>
          </p:cNvPr>
          <p:cNvSpPr txBox="1"/>
          <p:nvPr/>
        </p:nvSpPr>
        <p:spPr>
          <a:xfrm>
            <a:off x="466941" y="3516061"/>
            <a:ext cx="409793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/>
              <a:t>Charities and social enterprises can apply for up to £150,000 over two years to bring prevention-focused ideas to life.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B88225-E16B-DD79-4932-210CE587CB6E}"/>
              </a:ext>
            </a:extLst>
          </p:cNvPr>
          <p:cNvSpPr txBox="1"/>
          <p:nvPr/>
        </p:nvSpPr>
        <p:spPr>
          <a:xfrm>
            <a:off x="4564877" y="3485079"/>
            <a:ext cx="409793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Charites and social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nterprises can apply for up to £25,000 to bring innovation-focused ideas to life.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0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CAA28-C59E-6C70-F4CF-2305122BE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0513" cy="5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E7C52D3-8456-D5C2-5EAD-73E2ECBF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79" y="540392"/>
            <a:ext cx="2289832" cy="2204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AFF60-0BD3-F21C-5C16-A215B014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328" y="560768"/>
            <a:ext cx="2818864" cy="2163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5B8BB6-E3A7-68C4-38B4-61CF4B1EB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625" y="540392"/>
            <a:ext cx="1923190" cy="2204230"/>
          </a:xfrm>
          <a:prstGeom prst="rect">
            <a:avLst/>
          </a:prstGeom>
        </p:spPr>
      </p:pic>
      <p:pic>
        <p:nvPicPr>
          <p:cNvPr id="7" name="Picture 6" descr="A close-up of a person's hand with smoke&#10;&#10;AI-generated content may be incorrect.">
            <a:extLst>
              <a:ext uri="{FF2B5EF4-FFF2-40B4-BE49-F238E27FC236}">
                <a16:creationId xmlns:a16="http://schemas.microsoft.com/office/drawing/2014/main" id="{60BCFE8C-4B9E-F24E-F00C-8B1ED206B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66" y="3014820"/>
            <a:ext cx="2330659" cy="2204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07C052-DD38-B801-FE44-1FC0D9F39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018" y="3014820"/>
            <a:ext cx="2383485" cy="2220464"/>
          </a:xfrm>
          <a:prstGeom prst="rect">
            <a:avLst/>
          </a:prstGeom>
        </p:spPr>
      </p:pic>
      <p:pic>
        <p:nvPicPr>
          <p:cNvPr id="4" name="Picture 3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FA5D479C-E3B7-525A-242C-288F2DAA3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618" y="3014820"/>
            <a:ext cx="1663203" cy="22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1C1F841A-23BC-8AC2-518E-F2CFCDD6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18" r="-1" b="13463"/>
          <a:stretch>
            <a:fillRect/>
          </a:stretch>
        </p:blipFill>
        <p:spPr>
          <a:xfrm>
            <a:off x="20" y="10"/>
            <a:ext cx="9180492" cy="3828227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FD6102-5681-554D-38C2-517291905C4B}"/>
              </a:ext>
            </a:extLst>
          </p:cNvPr>
          <p:cNvSpPr txBox="1"/>
          <p:nvPr/>
        </p:nvSpPr>
        <p:spPr>
          <a:xfrm>
            <a:off x="3504659" y="4012415"/>
            <a:ext cx="5193876" cy="1175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hlinkClick r:id="rId3"/>
              </a:rPr>
              <a:t>Home - NHS Tayside Charitable Foundation</a:t>
            </a:r>
            <a:endParaRPr lang="en-US" sz="17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u="sng">
              <a:hlinkClick r:id="rId4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u="sng">
                <a:hlinkClick r:id="rId4"/>
              </a:rPr>
              <a:t>Apply for Funding - NHS Tayside Charitable Foundation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1997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999d19-aa96-485b-aefc-aa36893e279e" xsi:nil="true"/>
    <lcf76f155ced4ddcb4097134ff3c332f xmlns="58988753-8565-4660-86a9-cad668cb0f5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E1056FD90324A8C45D243E3F29F68" ma:contentTypeVersion="15" ma:contentTypeDescription="Create a new document." ma:contentTypeScope="" ma:versionID="1b25e02ff4249f7cac5f563f1d748e9e">
  <xsd:schema xmlns:xsd="http://www.w3.org/2001/XMLSchema" xmlns:xs="http://www.w3.org/2001/XMLSchema" xmlns:p="http://schemas.microsoft.com/office/2006/metadata/properties" xmlns:ns2="58988753-8565-4660-86a9-cad668cb0f57" xmlns:ns3="e7999d19-aa96-485b-aefc-aa36893e279e" targetNamespace="http://schemas.microsoft.com/office/2006/metadata/properties" ma:root="true" ma:fieldsID="2d809a4bcb5254ae991160129e28849f" ns2:_="" ns3:_="">
    <xsd:import namespace="58988753-8565-4660-86a9-cad668cb0f57"/>
    <xsd:import namespace="e7999d19-aa96-485b-aefc-aa36893e2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88753-8565-4660-86a9-cad668cb0f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d68f739-598c-43d4-bf28-cd072c7e6e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99d19-aa96-485b-aefc-aa36893e279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b0d2416-6fb6-494b-a32b-0ce698857c64}" ma:internalName="TaxCatchAll" ma:showField="CatchAllData" ma:web="e7999d19-aa96-485b-aefc-aa36893e2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38134-BEA5-4692-B434-EA8177AF2DCE}">
  <ds:schemaRefs>
    <ds:schemaRef ds:uri="http://www.w3.org/XML/1998/namespace"/>
    <ds:schemaRef ds:uri="http://schemas.microsoft.com/office/2006/documentManagement/types"/>
    <ds:schemaRef ds:uri="http://purl.org/dc/dcmitype/"/>
    <ds:schemaRef ds:uri="9a6e6d57-2ef8-48c4-a956-d817b43c1198"/>
    <ds:schemaRef ds:uri="http://schemas.microsoft.com/office/2006/metadata/properties"/>
    <ds:schemaRef ds:uri="d45bf06b-ced4-4b5b-b053-fdcd39fc38b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C46E41-C29A-4FD9-A4A7-8146B5CF3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00205-4E8B-4603-8883-3575E16F1E23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84</Words>
  <Application>Microsoft Office PowerPoint</Application>
  <PresentationFormat>Custom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Calibri Light</vt:lpstr>
      <vt:lpstr>Century Gothic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Arnott</dc:creator>
  <cp:lastModifiedBy>Alastair Cameron</cp:lastModifiedBy>
  <cp:revision>40</cp:revision>
  <dcterms:created xsi:type="dcterms:W3CDTF">2023-11-28T12:52:36Z</dcterms:created>
  <dcterms:modified xsi:type="dcterms:W3CDTF">2025-10-16T08:09:06Z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0x0101007A7E1056FD90324A8C45D243E3F29F68</vt:lpwstr>
  </property>
</Properties>
</file>