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olors1.xml" ContentType="application/vnd.ms-office.chartcolor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charts/colors2.xml" ContentType="application/vnd.ms-office.chartcolorstyle+xml"/>
  <Override PartName="/ppt/charts/chart3.xml" ContentType="application/vnd.openxmlformats-officedocument.drawingml.chart+xml"/>
  <Override PartName="/ppt/diagrams/colors4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hart4.xml" ContentType="application/vnd.openxmlformats-officedocument.drawingml.chart+xml"/>
  <Override PartName="/ppt/charts/style4.xml" ContentType="application/vnd.ms-office.chartstyle+xml"/>
  <Override PartName="/ppt/diagrams/drawing3.xml" ContentType="application/vnd.ms-office.drawingml.diagramDrawing+xml"/>
  <Override PartName="/ppt/charts/colors4.xml" ContentType="application/vnd.ms-office.chartcolorstyle+xml"/>
  <Override PartName="/ppt/diagrams/drawing1.xml" ContentType="application/vnd.ms-office.drawingml.diagramDrawing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charts/style3.xml" ContentType="application/vnd.ms-office.chartstyle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95" r:id="rId5"/>
    <p:sldId id="297" r:id="rId6"/>
    <p:sldId id="277" r:id="rId7"/>
    <p:sldId id="288" r:id="rId8"/>
    <p:sldId id="296" r:id="rId9"/>
    <p:sldId id="290" r:id="rId10"/>
    <p:sldId id="279" r:id="rId11"/>
    <p:sldId id="261" r:id="rId12"/>
    <p:sldId id="269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45"/>
    <p:restoredTop sz="95840"/>
  </p:normalViewPr>
  <p:slideViewPr>
    <p:cSldViewPr snapToGrid="0">
      <p:cViewPr varScale="1">
        <p:scale>
          <a:sx n="53" d="100"/>
          <a:sy n="53" d="100"/>
        </p:scale>
        <p:origin x="6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ichardibbotson\Desktop\%20Case%20Data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ichardibbotson\Desktop\%20Case%20Data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ichardibbotson\Desktop\%20Case%20Data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ichardibbotson\Desktop\%20Case%20Data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source of referral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919298202630823"/>
          <c:w val="0.95427196149217808"/>
          <c:h val="0.83080715245042536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C1-9C40-B480-2A8EA052840B}"/>
              </c:ext>
            </c:extLst>
          </c:dPt>
          <c:dPt>
            <c:idx val="1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C1-9C40-B480-2A8EA052840B}"/>
              </c:ext>
            </c:extLst>
          </c:dPt>
          <c:dPt>
            <c:idx val="2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C1-9C40-B480-2A8EA052840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5C1-9C40-B480-2A8EA052840B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5C1-9C40-B480-2A8EA052840B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5C1-9C40-B480-2A8EA052840B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5C1-9C40-B480-2A8EA052840B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5C1-9C40-B480-2A8EA052840B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5C1-9C40-B480-2A8EA052840B}"/>
                </c:ext>
              </c:extLst>
            </c:dLbl>
            <c:dLbl>
              <c:idx val="3"/>
              <c:layout>
                <c:manualLayout>
                  <c:x val="0.10645309228043243"/>
                  <c:y val="7.112473486939593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C1-9C40-B480-2A8EA052840B}"/>
                </c:ext>
              </c:extLst>
            </c:dLbl>
            <c:dLbl>
              <c:idx val="4"/>
              <c:layout>
                <c:manualLayout>
                  <c:x val="8.5761012725394881E-2"/>
                  <c:y val="1.923148444082866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C1-9C40-B480-2A8EA052840B}"/>
                </c:ext>
              </c:extLst>
            </c:dLbl>
            <c:dLbl>
              <c:idx val="5"/>
              <c:layout>
                <c:manualLayout>
                  <c:x val="0.1284472744156078"/>
                  <c:y val="0.1387413196966615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C1-9C40-B480-2A8EA052840B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DATA!$AJ$30:$AJ$35</c:f>
              <c:strCache>
                <c:ptCount val="6"/>
                <c:pt idx="0">
                  <c:v>Local Authority</c:v>
                </c:pt>
                <c:pt idx="1">
                  <c:v>Carers/Family member/Friends</c:v>
                </c:pt>
                <c:pt idx="2">
                  <c:v>Another 3rd sector org</c:v>
                </c:pt>
                <c:pt idx="3">
                  <c:v>Self-referrals (walk-ins)</c:v>
                </c:pt>
                <c:pt idx="4">
                  <c:v>Advertising </c:v>
                </c:pt>
                <c:pt idx="5">
                  <c:v>Other</c:v>
                </c:pt>
              </c:strCache>
            </c:strRef>
          </c:cat>
          <c:val>
            <c:numRef>
              <c:f>DATA!$AK$30:$AK$35</c:f>
              <c:numCache>
                <c:formatCode>General</c:formatCode>
                <c:ptCount val="6"/>
                <c:pt idx="0">
                  <c:v>103</c:v>
                </c:pt>
                <c:pt idx="1">
                  <c:v>13</c:v>
                </c:pt>
                <c:pt idx="2">
                  <c:v>31</c:v>
                </c:pt>
                <c:pt idx="3">
                  <c:v>16</c:v>
                </c:pt>
                <c:pt idx="4">
                  <c:v>6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C1-9C40-B480-2A8EA052840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Gender of referral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20E-D049-9243-97C92852049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20E-D049-9243-97C92852049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DATA!$AC$40:$AC$41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DATA!$AD$40:$AD$41</c:f>
              <c:numCache>
                <c:formatCode>General</c:formatCode>
                <c:ptCount val="2"/>
                <c:pt idx="0">
                  <c:v>66</c:v>
                </c:pt>
                <c:pt idx="1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0E-D049-9243-97C92852049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Age Group of referrals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F54-2741-A4A4-EC58ECF9AE0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F54-2741-A4A4-EC58ECF9AE0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F54-2741-A4A4-EC58ECF9AE0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DATA!$AH$18:$AH$20</c:f>
              <c:strCache>
                <c:ptCount val="3"/>
                <c:pt idx="0">
                  <c:v>under 17</c:v>
                </c:pt>
                <c:pt idx="1">
                  <c:v>Aug-64</c:v>
                </c:pt>
                <c:pt idx="2">
                  <c:v>0ver 65</c:v>
                </c:pt>
              </c:strCache>
            </c:strRef>
          </c:cat>
          <c:val>
            <c:numRef>
              <c:f>DATA!$AI$18:$AI$20</c:f>
              <c:numCache>
                <c:formatCode>General</c:formatCode>
                <c:ptCount val="3"/>
                <c:pt idx="0">
                  <c:v>7</c:v>
                </c:pt>
                <c:pt idx="1">
                  <c:v>56</c:v>
                </c:pt>
                <c:pt idx="2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54-2741-A4A4-EC58ECF9AE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SDS</a:t>
            </a:r>
            <a:r>
              <a:rPr lang="en-GB" baseline="0" dirty="0"/>
              <a:t> Option 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FAF-A743-B11F-5E6E094F3A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FAF-A743-B11F-5E6E094F3A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FAF-A743-B11F-5E6E094F3A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FAF-A743-B11F-5E6E094F3A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8FAF-A743-B11F-5E6E094F3A65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44444444444445"/>
                      <c:h val="0.15467592592592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AF-A743-B11F-5E6E094F3A65}"/>
                </c:ext>
              </c:extLst>
            </c:dLbl>
            <c:dLbl>
              <c:idx val="1"/>
              <c:layout>
                <c:manualLayout>
                  <c:x val="-3.6640419947507582E-3"/>
                  <c:y val="-0.228561169437153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AF-A743-B11F-5E6E094F3A65}"/>
                </c:ext>
              </c:extLst>
            </c:dLbl>
            <c:dLbl>
              <c:idx val="2"/>
              <c:layout>
                <c:manualLayout>
                  <c:x val="5.9058836395450572E-2"/>
                  <c:y val="-9.67268153980750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AF-A743-B11F-5E6E094F3A65}"/>
                </c:ext>
              </c:extLst>
            </c:dLbl>
            <c:dLbl>
              <c:idx val="3"/>
              <c:layout>
                <c:manualLayout>
                  <c:x val="5.2953193350831096E-2"/>
                  <c:y val="-0.241230679498396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AF-A743-B11F-5E6E094F3A6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DATA!$AC$18:$AC$22</c:f>
              <c:strCache>
                <c:ptCount val="5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Don't know</c:v>
                </c:pt>
              </c:strCache>
            </c:strRef>
          </c:cat>
          <c:val>
            <c:numRef>
              <c:f>DATA!$AD$18:$AD$22</c:f>
              <c:numCache>
                <c:formatCode>General</c:formatCode>
                <c:ptCount val="5"/>
                <c:pt idx="0">
                  <c:v>91</c:v>
                </c:pt>
                <c:pt idx="1">
                  <c:v>3</c:v>
                </c:pt>
                <c:pt idx="2">
                  <c:v>19</c:v>
                </c:pt>
                <c:pt idx="3">
                  <c:v>1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AF-A743-B11F-5E6E094F3A6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CCD23-D813-4043-B7ED-D23C68893314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C34C51-85C1-42B0-A81B-0196C7876DA7}">
      <dgm:prSet/>
      <dgm:spPr/>
      <dgm:t>
        <a:bodyPr/>
        <a:lstStyle/>
        <a:p>
          <a:r>
            <a:rPr lang="en-US" dirty="0"/>
            <a:t>Self Directed Support (SDS) is the way social care is delivered in Scotland</a:t>
          </a:r>
        </a:p>
      </dgm:t>
    </dgm:pt>
    <dgm:pt modelId="{F378F521-AC46-4EAE-8E43-E4506CDE2EAD}" type="parTrans" cxnId="{674B8831-405B-44FB-8A59-8BEDE5C9CCB8}">
      <dgm:prSet/>
      <dgm:spPr/>
      <dgm:t>
        <a:bodyPr/>
        <a:lstStyle/>
        <a:p>
          <a:endParaRPr lang="en-US"/>
        </a:p>
      </dgm:t>
    </dgm:pt>
    <dgm:pt modelId="{6A674407-0511-49E5-B80E-A505ADA2DD76}" type="sibTrans" cxnId="{674B8831-405B-44FB-8A59-8BEDE5C9CCB8}">
      <dgm:prSet/>
      <dgm:spPr/>
      <dgm:t>
        <a:bodyPr/>
        <a:lstStyle/>
        <a:p>
          <a:endParaRPr lang="en-US"/>
        </a:p>
      </dgm:t>
    </dgm:pt>
    <dgm:pt modelId="{FFBDEC48-EA0A-4EDC-8410-2A2D62E6C192}">
      <dgm:prSet/>
      <dgm:spPr/>
      <dgm:t>
        <a:bodyPr/>
        <a:lstStyle/>
        <a:p>
          <a:r>
            <a:rPr lang="en-US" dirty="0"/>
            <a:t>Based on values in action:</a:t>
          </a:r>
        </a:p>
      </dgm:t>
    </dgm:pt>
    <dgm:pt modelId="{5BB99600-3FCB-428C-8484-05DB7DB68064}" type="parTrans" cxnId="{659A2CB2-D10F-4E1D-AE4B-C951778E11F3}">
      <dgm:prSet/>
      <dgm:spPr/>
      <dgm:t>
        <a:bodyPr/>
        <a:lstStyle/>
        <a:p>
          <a:endParaRPr lang="en-US"/>
        </a:p>
      </dgm:t>
    </dgm:pt>
    <dgm:pt modelId="{F0D04AF4-339C-4CC8-A828-EFF9D9A3FED4}" type="sibTrans" cxnId="{659A2CB2-D10F-4E1D-AE4B-C951778E11F3}">
      <dgm:prSet/>
      <dgm:spPr/>
      <dgm:t>
        <a:bodyPr/>
        <a:lstStyle/>
        <a:p>
          <a:endParaRPr lang="en-US"/>
        </a:p>
      </dgm:t>
    </dgm:pt>
    <dgm:pt modelId="{7BC7C3B2-A3A4-4DC6-9133-97DE592F93D3}">
      <dgm:prSet/>
      <dgm:spPr/>
      <dgm:t>
        <a:bodyPr/>
        <a:lstStyle/>
        <a:p>
          <a:r>
            <a:rPr lang="en-US" dirty="0"/>
            <a:t>COLLABERATION</a:t>
          </a:r>
        </a:p>
      </dgm:t>
    </dgm:pt>
    <dgm:pt modelId="{7979E9FC-0E27-4E0B-8296-7C669EDAAC26}" type="parTrans" cxnId="{CD774B9B-607B-42A0-9DC5-E839992679FD}">
      <dgm:prSet/>
      <dgm:spPr/>
      <dgm:t>
        <a:bodyPr/>
        <a:lstStyle/>
        <a:p>
          <a:endParaRPr lang="en-US"/>
        </a:p>
      </dgm:t>
    </dgm:pt>
    <dgm:pt modelId="{23537BE3-566B-484E-AADB-9CE89C933749}" type="sibTrans" cxnId="{CD774B9B-607B-42A0-9DC5-E839992679FD}">
      <dgm:prSet/>
      <dgm:spPr/>
      <dgm:t>
        <a:bodyPr/>
        <a:lstStyle/>
        <a:p>
          <a:endParaRPr lang="en-US"/>
        </a:p>
      </dgm:t>
    </dgm:pt>
    <dgm:pt modelId="{F142C6A4-4A71-4E64-81E7-C4A11653AB95}">
      <dgm:prSet/>
      <dgm:spPr/>
      <dgm:t>
        <a:bodyPr/>
        <a:lstStyle/>
        <a:p>
          <a:r>
            <a:rPr lang="en-US" dirty="0"/>
            <a:t>PARTICPATION</a:t>
          </a:r>
        </a:p>
      </dgm:t>
    </dgm:pt>
    <dgm:pt modelId="{1078DFC8-2FB0-4144-8B0C-55EA8E3A92EC}" type="parTrans" cxnId="{DADBE10B-FC61-4A31-BF24-B1DD12560527}">
      <dgm:prSet/>
      <dgm:spPr/>
      <dgm:t>
        <a:bodyPr/>
        <a:lstStyle/>
        <a:p>
          <a:endParaRPr lang="en-US"/>
        </a:p>
      </dgm:t>
    </dgm:pt>
    <dgm:pt modelId="{266B8870-1071-4F5C-9D3F-F0DDB6E001A5}" type="sibTrans" cxnId="{DADBE10B-FC61-4A31-BF24-B1DD12560527}">
      <dgm:prSet/>
      <dgm:spPr/>
      <dgm:t>
        <a:bodyPr/>
        <a:lstStyle/>
        <a:p>
          <a:endParaRPr lang="en-US"/>
        </a:p>
      </dgm:t>
    </dgm:pt>
    <dgm:pt modelId="{F4BE87FC-DF09-4ECB-A6AE-B785D04ECEF1}">
      <dgm:prSet/>
      <dgm:spPr/>
      <dgm:t>
        <a:bodyPr/>
        <a:lstStyle/>
        <a:p>
          <a:r>
            <a:rPr lang="en-US" dirty="0"/>
            <a:t>DIGNITY</a:t>
          </a:r>
        </a:p>
      </dgm:t>
    </dgm:pt>
    <dgm:pt modelId="{A864B843-4713-4580-99EF-CF9D07918E56}" type="parTrans" cxnId="{E71A497A-9393-4EC4-8802-2B69A28690E3}">
      <dgm:prSet/>
      <dgm:spPr/>
      <dgm:t>
        <a:bodyPr/>
        <a:lstStyle/>
        <a:p>
          <a:endParaRPr lang="en-US"/>
        </a:p>
      </dgm:t>
    </dgm:pt>
    <dgm:pt modelId="{19F7126C-9120-4110-A123-EE119DD15048}" type="sibTrans" cxnId="{E71A497A-9393-4EC4-8802-2B69A28690E3}">
      <dgm:prSet/>
      <dgm:spPr/>
      <dgm:t>
        <a:bodyPr/>
        <a:lstStyle/>
        <a:p>
          <a:endParaRPr lang="en-US"/>
        </a:p>
      </dgm:t>
    </dgm:pt>
    <dgm:pt modelId="{0683AA76-5EB1-4CB4-A613-750BF2A06EB8}">
      <dgm:prSet/>
      <dgm:spPr/>
      <dgm:t>
        <a:bodyPr/>
        <a:lstStyle/>
        <a:p>
          <a:r>
            <a:rPr lang="en-US" dirty="0"/>
            <a:t>RESPECT</a:t>
          </a:r>
        </a:p>
      </dgm:t>
    </dgm:pt>
    <dgm:pt modelId="{0685F5F1-941D-4406-B78C-86D0E9B267E5}" type="parTrans" cxnId="{F16FCF8D-B56C-4F33-BD58-6FD12BCAEE19}">
      <dgm:prSet/>
      <dgm:spPr/>
      <dgm:t>
        <a:bodyPr/>
        <a:lstStyle/>
        <a:p>
          <a:endParaRPr lang="en-US"/>
        </a:p>
      </dgm:t>
    </dgm:pt>
    <dgm:pt modelId="{3D2CBE5F-AD3F-4329-8E1A-E91D0DEB3096}" type="sibTrans" cxnId="{F16FCF8D-B56C-4F33-BD58-6FD12BCAEE19}">
      <dgm:prSet/>
      <dgm:spPr/>
      <dgm:t>
        <a:bodyPr/>
        <a:lstStyle/>
        <a:p>
          <a:endParaRPr lang="en-US"/>
        </a:p>
      </dgm:t>
    </dgm:pt>
    <dgm:pt modelId="{FFA84851-8693-5949-812C-FF947C4450F1}" type="pres">
      <dgm:prSet presAssocID="{59FCCD23-D813-4043-B7ED-D23C68893314}" presName="Name0" presStyleCnt="0">
        <dgm:presLayoutVars>
          <dgm:dir/>
          <dgm:animLvl val="lvl"/>
          <dgm:resizeHandles val="exact"/>
        </dgm:presLayoutVars>
      </dgm:prSet>
      <dgm:spPr/>
    </dgm:pt>
    <dgm:pt modelId="{120DBFFF-B609-7F45-865F-758F35768C50}" type="pres">
      <dgm:prSet presAssocID="{C3C34C51-85C1-42B0-A81B-0196C7876DA7}" presName="linNode" presStyleCnt="0"/>
      <dgm:spPr/>
    </dgm:pt>
    <dgm:pt modelId="{C85478D6-A1FA-A84D-84A1-8466FD0E361D}" type="pres">
      <dgm:prSet presAssocID="{C3C34C51-85C1-42B0-A81B-0196C7876DA7}" presName="parentText" presStyleLbl="node1" presStyleIdx="0" presStyleCnt="2" custScaleX="277778" custLinFactNeighborX="-1038" custLinFactNeighborY="3245">
        <dgm:presLayoutVars>
          <dgm:chMax val="1"/>
          <dgm:bulletEnabled val="1"/>
        </dgm:presLayoutVars>
      </dgm:prSet>
      <dgm:spPr/>
    </dgm:pt>
    <dgm:pt modelId="{0B0CBD53-1BD9-F040-87D9-E4FF9643F569}" type="pres">
      <dgm:prSet presAssocID="{6A674407-0511-49E5-B80E-A505ADA2DD76}" presName="sp" presStyleCnt="0"/>
      <dgm:spPr/>
    </dgm:pt>
    <dgm:pt modelId="{C6356A67-9FE9-CD4B-A015-5AFB39E5BA62}" type="pres">
      <dgm:prSet presAssocID="{FFBDEC48-EA0A-4EDC-8410-2A2D62E6C192}" presName="linNode" presStyleCnt="0"/>
      <dgm:spPr/>
    </dgm:pt>
    <dgm:pt modelId="{75A695BD-3D2B-064B-8097-8CD24FBD95FE}" type="pres">
      <dgm:prSet presAssocID="{FFBDEC48-EA0A-4EDC-8410-2A2D62E6C19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996B766-70A4-8A41-944A-5CE392F4FF95}" type="pres">
      <dgm:prSet presAssocID="{FFBDEC48-EA0A-4EDC-8410-2A2D62E6C192}" presName="descendantText" presStyleLbl="alignAccFollowNode1" presStyleIdx="0" presStyleCnt="1" custLinFactNeighborX="-1178" custLinFactNeighborY="-2415">
        <dgm:presLayoutVars>
          <dgm:bulletEnabled val="1"/>
        </dgm:presLayoutVars>
      </dgm:prSet>
      <dgm:spPr/>
    </dgm:pt>
  </dgm:ptLst>
  <dgm:cxnLst>
    <dgm:cxn modelId="{DADBE10B-FC61-4A31-BF24-B1DD12560527}" srcId="{FFBDEC48-EA0A-4EDC-8410-2A2D62E6C192}" destId="{F142C6A4-4A71-4E64-81E7-C4A11653AB95}" srcOrd="1" destOrd="0" parTransId="{1078DFC8-2FB0-4144-8B0C-55EA8E3A92EC}" sibTransId="{266B8870-1071-4F5C-9D3F-F0DDB6E001A5}"/>
    <dgm:cxn modelId="{3DA0E430-6011-224A-8ED5-C46EBCD9A917}" type="presOf" srcId="{0683AA76-5EB1-4CB4-A613-750BF2A06EB8}" destId="{F996B766-70A4-8A41-944A-5CE392F4FF95}" srcOrd="0" destOrd="3" presId="urn:microsoft.com/office/officeart/2005/8/layout/vList5"/>
    <dgm:cxn modelId="{674B8831-405B-44FB-8A59-8BEDE5C9CCB8}" srcId="{59FCCD23-D813-4043-B7ED-D23C68893314}" destId="{C3C34C51-85C1-42B0-A81B-0196C7876DA7}" srcOrd="0" destOrd="0" parTransId="{F378F521-AC46-4EAE-8E43-E4506CDE2EAD}" sibTransId="{6A674407-0511-49E5-B80E-A505ADA2DD76}"/>
    <dgm:cxn modelId="{16971375-191C-454B-BBEF-E43FB0C0D07A}" type="presOf" srcId="{FFBDEC48-EA0A-4EDC-8410-2A2D62E6C192}" destId="{75A695BD-3D2B-064B-8097-8CD24FBD95FE}" srcOrd="0" destOrd="0" presId="urn:microsoft.com/office/officeart/2005/8/layout/vList5"/>
    <dgm:cxn modelId="{E71A497A-9393-4EC4-8802-2B69A28690E3}" srcId="{FFBDEC48-EA0A-4EDC-8410-2A2D62E6C192}" destId="{F4BE87FC-DF09-4ECB-A6AE-B785D04ECEF1}" srcOrd="2" destOrd="0" parTransId="{A864B843-4713-4580-99EF-CF9D07918E56}" sibTransId="{19F7126C-9120-4110-A123-EE119DD15048}"/>
    <dgm:cxn modelId="{C98AA188-C9C6-694C-A022-D2A0E219ADCE}" type="presOf" srcId="{59FCCD23-D813-4043-B7ED-D23C68893314}" destId="{FFA84851-8693-5949-812C-FF947C4450F1}" srcOrd="0" destOrd="0" presId="urn:microsoft.com/office/officeart/2005/8/layout/vList5"/>
    <dgm:cxn modelId="{F16FCF8D-B56C-4F33-BD58-6FD12BCAEE19}" srcId="{FFBDEC48-EA0A-4EDC-8410-2A2D62E6C192}" destId="{0683AA76-5EB1-4CB4-A613-750BF2A06EB8}" srcOrd="3" destOrd="0" parTransId="{0685F5F1-941D-4406-B78C-86D0E9B267E5}" sibTransId="{3D2CBE5F-AD3F-4329-8E1A-E91D0DEB3096}"/>
    <dgm:cxn modelId="{CD774B9B-607B-42A0-9DC5-E839992679FD}" srcId="{FFBDEC48-EA0A-4EDC-8410-2A2D62E6C192}" destId="{7BC7C3B2-A3A4-4DC6-9133-97DE592F93D3}" srcOrd="0" destOrd="0" parTransId="{7979E9FC-0E27-4E0B-8296-7C669EDAAC26}" sibTransId="{23537BE3-566B-484E-AADB-9CE89C933749}"/>
    <dgm:cxn modelId="{42F37BB0-91D9-F042-AF8B-C8CC02733383}" type="presOf" srcId="{C3C34C51-85C1-42B0-A81B-0196C7876DA7}" destId="{C85478D6-A1FA-A84D-84A1-8466FD0E361D}" srcOrd="0" destOrd="0" presId="urn:microsoft.com/office/officeart/2005/8/layout/vList5"/>
    <dgm:cxn modelId="{659A2CB2-D10F-4E1D-AE4B-C951778E11F3}" srcId="{59FCCD23-D813-4043-B7ED-D23C68893314}" destId="{FFBDEC48-EA0A-4EDC-8410-2A2D62E6C192}" srcOrd="1" destOrd="0" parTransId="{5BB99600-3FCB-428C-8484-05DB7DB68064}" sibTransId="{F0D04AF4-339C-4CC8-A828-EFF9D9A3FED4}"/>
    <dgm:cxn modelId="{2E0786BD-374B-3448-9B24-A9013C7CE8AB}" type="presOf" srcId="{F142C6A4-4A71-4E64-81E7-C4A11653AB95}" destId="{F996B766-70A4-8A41-944A-5CE392F4FF95}" srcOrd="0" destOrd="1" presId="urn:microsoft.com/office/officeart/2005/8/layout/vList5"/>
    <dgm:cxn modelId="{D5F1EAC0-9C63-B541-8DB2-2EF7A86ED224}" type="presOf" srcId="{F4BE87FC-DF09-4ECB-A6AE-B785D04ECEF1}" destId="{F996B766-70A4-8A41-944A-5CE392F4FF95}" srcOrd="0" destOrd="2" presId="urn:microsoft.com/office/officeart/2005/8/layout/vList5"/>
    <dgm:cxn modelId="{FF7EE0E8-4FDB-8C42-BC89-DBA289FEEF9A}" type="presOf" srcId="{7BC7C3B2-A3A4-4DC6-9133-97DE592F93D3}" destId="{F996B766-70A4-8A41-944A-5CE392F4FF95}" srcOrd="0" destOrd="0" presId="urn:microsoft.com/office/officeart/2005/8/layout/vList5"/>
    <dgm:cxn modelId="{5A78D4F1-517B-7749-9086-3A739B82A322}" type="presParOf" srcId="{FFA84851-8693-5949-812C-FF947C4450F1}" destId="{120DBFFF-B609-7F45-865F-758F35768C50}" srcOrd="0" destOrd="0" presId="urn:microsoft.com/office/officeart/2005/8/layout/vList5"/>
    <dgm:cxn modelId="{8ACD02CD-5CB7-0C44-8DE4-86F06E4840D6}" type="presParOf" srcId="{120DBFFF-B609-7F45-865F-758F35768C50}" destId="{C85478D6-A1FA-A84D-84A1-8466FD0E361D}" srcOrd="0" destOrd="0" presId="urn:microsoft.com/office/officeart/2005/8/layout/vList5"/>
    <dgm:cxn modelId="{BD416C77-0F32-F44A-A002-127E970E4CA3}" type="presParOf" srcId="{FFA84851-8693-5949-812C-FF947C4450F1}" destId="{0B0CBD53-1BD9-F040-87D9-E4FF9643F569}" srcOrd="1" destOrd="0" presId="urn:microsoft.com/office/officeart/2005/8/layout/vList5"/>
    <dgm:cxn modelId="{4BD98DB4-6B4E-AE42-B27C-3ED8756ABFB5}" type="presParOf" srcId="{FFA84851-8693-5949-812C-FF947C4450F1}" destId="{C6356A67-9FE9-CD4B-A015-5AFB39E5BA62}" srcOrd="2" destOrd="0" presId="urn:microsoft.com/office/officeart/2005/8/layout/vList5"/>
    <dgm:cxn modelId="{81E0E031-629A-554A-92B4-9CE29FC265DD}" type="presParOf" srcId="{C6356A67-9FE9-CD4B-A015-5AFB39E5BA62}" destId="{75A695BD-3D2B-064B-8097-8CD24FBD95FE}" srcOrd="0" destOrd="0" presId="urn:microsoft.com/office/officeart/2005/8/layout/vList5"/>
    <dgm:cxn modelId="{0FE57091-6185-CD4E-B332-2410235E20BC}" type="presParOf" srcId="{C6356A67-9FE9-CD4B-A015-5AFB39E5BA62}" destId="{F996B766-70A4-8A41-944A-5CE392F4FF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01E0CF-11CF-4083-8E57-55DC5725E8A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E322B1E-2266-4111-868A-D743F581DEEC}">
      <dgm:prSet/>
      <dgm:spPr/>
      <dgm:t>
        <a:bodyPr/>
        <a:lstStyle/>
        <a:p>
          <a:r>
            <a:rPr lang="en-GB"/>
            <a:t>Community brokerage is about supporting people in their own communities, through early intervention and maximising the use of community resources.</a:t>
          </a:r>
          <a:endParaRPr lang="en-US"/>
        </a:p>
      </dgm:t>
    </dgm:pt>
    <dgm:pt modelId="{486C1B2B-9E72-4113-B4D6-09D7B07AE77F}" type="parTrans" cxnId="{7242C925-A80D-4F51-B672-A4B6706DD48E}">
      <dgm:prSet/>
      <dgm:spPr/>
      <dgm:t>
        <a:bodyPr/>
        <a:lstStyle/>
        <a:p>
          <a:endParaRPr lang="en-US"/>
        </a:p>
      </dgm:t>
    </dgm:pt>
    <dgm:pt modelId="{6DABD1D8-39FB-46FA-B5C5-0233611F8502}" type="sibTrans" cxnId="{7242C925-A80D-4F51-B672-A4B6706DD48E}">
      <dgm:prSet/>
      <dgm:spPr/>
      <dgm:t>
        <a:bodyPr/>
        <a:lstStyle/>
        <a:p>
          <a:endParaRPr lang="en-US"/>
        </a:p>
      </dgm:t>
    </dgm:pt>
    <dgm:pt modelId="{3F4A8864-9FC6-42F4-AAD0-2133D11F7E27}">
      <dgm:prSet/>
      <dgm:spPr/>
      <dgm:t>
        <a:bodyPr/>
        <a:lstStyle/>
        <a:p>
          <a:r>
            <a:rPr lang="en-GB"/>
            <a:t>It includes supporting access to social care through any of the SDS options.</a:t>
          </a:r>
          <a:endParaRPr lang="en-US"/>
        </a:p>
      </dgm:t>
    </dgm:pt>
    <dgm:pt modelId="{F0F0D732-3A1E-4336-8A12-AB267A092FDF}" type="parTrans" cxnId="{7A0CCA4F-353C-4A39-9750-815D2D99B50D}">
      <dgm:prSet/>
      <dgm:spPr/>
      <dgm:t>
        <a:bodyPr/>
        <a:lstStyle/>
        <a:p>
          <a:endParaRPr lang="en-US"/>
        </a:p>
      </dgm:t>
    </dgm:pt>
    <dgm:pt modelId="{D9D9430F-BD71-481B-9FED-DB2EA21EBBBC}" type="sibTrans" cxnId="{7A0CCA4F-353C-4A39-9750-815D2D99B50D}">
      <dgm:prSet/>
      <dgm:spPr/>
      <dgm:t>
        <a:bodyPr/>
        <a:lstStyle/>
        <a:p>
          <a:endParaRPr lang="en-US"/>
        </a:p>
      </dgm:t>
    </dgm:pt>
    <dgm:pt modelId="{785DD203-A6B3-4118-96CF-9043F2F3EAF5}">
      <dgm:prSet/>
      <dgm:spPr/>
      <dgm:t>
        <a:bodyPr/>
        <a:lstStyle/>
        <a:p>
          <a:r>
            <a:rPr lang="en-GB"/>
            <a:t>It is a way of working which encourages communities and individuals to be resilient and exercise choice and control.</a:t>
          </a:r>
          <a:endParaRPr lang="en-US"/>
        </a:p>
      </dgm:t>
    </dgm:pt>
    <dgm:pt modelId="{A6C1E3DB-0E1B-49F3-B340-AD3415734C16}" type="parTrans" cxnId="{B23C842A-1DB2-4B30-A81F-8D3F8AD7B3DB}">
      <dgm:prSet/>
      <dgm:spPr/>
      <dgm:t>
        <a:bodyPr/>
        <a:lstStyle/>
        <a:p>
          <a:endParaRPr lang="en-US"/>
        </a:p>
      </dgm:t>
    </dgm:pt>
    <dgm:pt modelId="{45551B0C-3B13-4900-BEF5-567594A8780E}" type="sibTrans" cxnId="{B23C842A-1DB2-4B30-A81F-8D3F8AD7B3DB}">
      <dgm:prSet/>
      <dgm:spPr/>
      <dgm:t>
        <a:bodyPr/>
        <a:lstStyle/>
        <a:p>
          <a:endParaRPr lang="en-US"/>
        </a:p>
      </dgm:t>
    </dgm:pt>
    <dgm:pt modelId="{5F2EB693-CE59-4237-BE66-4754BB94FA1F}">
      <dgm:prSet/>
      <dgm:spPr/>
      <dgm:t>
        <a:bodyPr/>
        <a:lstStyle/>
        <a:p>
          <a:r>
            <a:rPr lang="en-GB"/>
            <a:t>The model of community brokerage was first established in Scotland at the time that Self-directed Support legislation came into effect. </a:t>
          </a:r>
          <a:endParaRPr lang="en-US"/>
        </a:p>
      </dgm:t>
    </dgm:pt>
    <dgm:pt modelId="{028D68C7-F8A4-4813-B0DE-BE2C0CDC7767}" type="parTrans" cxnId="{937F9993-B48F-4D1F-A284-1EA452CBA620}">
      <dgm:prSet/>
      <dgm:spPr/>
      <dgm:t>
        <a:bodyPr/>
        <a:lstStyle/>
        <a:p>
          <a:endParaRPr lang="en-US"/>
        </a:p>
      </dgm:t>
    </dgm:pt>
    <dgm:pt modelId="{6F898A24-1494-46A2-A72C-AB84150D9715}" type="sibTrans" cxnId="{937F9993-B48F-4D1F-A284-1EA452CBA620}">
      <dgm:prSet/>
      <dgm:spPr/>
      <dgm:t>
        <a:bodyPr/>
        <a:lstStyle/>
        <a:p>
          <a:endParaRPr lang="en-US"/>
        </a:p>
      </dgm:t>
    </dgm:pt>
    <dgm:pt modelId="{2E0B11A1-9DD1-E74A-B74B-AA08A64B17A4}" type="pres">
      <dgm:prSet presAssocID="{1A01E0CF-11CF-4083-8E57-55DC5725E8AD}" presName="vert0" presStyleCnt="0">
        <dgm:presLayoutVars>
          <dgm:dir/>
          <dgm:animOne val="branch"/>
          <dgm:animLvl val="lvl"/>
        </dgm:presLayoutVars>
      </dgm:prSet>
      <dgm:spPr/>
    </dgm:pt>
    <dgm:pt modelId="{A570EBC7-7BE1-FB47-A1CA-228D00931C27}" type="pres">
      <dgm:prSet presAssocID="{1E322B1E-2266-4111-868A-D743F581DEEC}" presName="thickLine" presStyleLbl="alignNode1" presStyleIdx="0" presStyleCnt="4"/>
      <dgm:spPr/>
    </dgm:pt>
    <dgm:pt modelId="{2BA23B29-DA0D-714E-A1F8-F63700E263F4}" type="pres">
      <dgm:prSet presAssocID="{1E322B1E-2266-4111-868A-D743F581DEEC}" presName="horz1" presStyleCnt="0"/>
      <dgm:spPr/>
    </dgm:pt>
    <dgm:pt modelId="{8239EE47-8FBC-0F4D-9F88-C8D8499725E2}" type="pres">
      <dgm:prSet presAssocID="{1E322B1E-2266-4111-868A-D743F581DEEC}" presName="tx1" presStyleLbl="revTx" presStyleIdx="0" presStyleCnt="4"/>
      <dgm:spPr/>
    </dgm:pt>
    <dgm:pt modelId="{7140C456-D08C-2B45-90BE-99F28BB0B7AC}" type="pres">
      <dgm:prSet presAssocID="{1E322B1E-2266-4111-868A-D743F581DEEC}" presName="vert1" presStyleCnt="0"/>
      <dgm:spPr/>
    </dgm:pt>
    <dgm:pt modelId="{AE2D9202-7648-F140-B75D-B247B8D3D1B1}" type="pres">
      <dgm:prSet presAssocID="{3F4A8864-9FC6-42F4-AAD0-2133D11F7E27}" presName="thickLine" presStyleLbl="alignNode1" presStyleIdx="1" presStyleCnt="4"/>
      <dgm:spPr/>
    </dgm:pt>
    <dgm:pt modelId="{F07A5BE6-0489-A148-92AA-14E976A63534}" type="pres">
      <dgm:prSet presAssocID="{3F4A8864-9FC6-42F4-AAD0-2133D11F7E27}" presName="horz1" presStyleCnt="0"/>
      <dgm:spPr/>
    </dgm:pt>
    <dgm:pt modelId="{9AAEC548-8172-F44A-A602-1DFD617AAD65}" type="pres">
      <dgm:prSet presAssocID="{3F4A8864-9FC6-42F4-AAD0-2133D11F7E27}" presName="tx1" presStyleLbl="revTx" presStyleIdx="1" presStyleCnt="4"/>
      <dgm:spPr/>
    </dgm:pt>
    <dgm:pt modelId="{66ED6F2C-9D4E-E349-973A-C0B6E03176B5}" type="pres">
      <dgm:prSet presAssocID="{3F4A8864-9FC6-42F4-AAD0-2133D11F7E27}" presName="vert1" presStyleCnt="0"/>
      <dgm:spPr/>
    </dgm:pt>
    <dgm:pt modelId="{37C1C68B-71F6-5444-AD51-526A63EE102E}" type="pres">
      <dgm:prSet presAssocID="{785DD203-A6B3-4118-96CF-9043F2F3EAF5}" presName="thickLine" presStyleLbl="alignNode1" presStyleIdx="2" presStyleCnt="4"/>
      <dgm:spPr/>
    </dgm:pt>
    <dgm:pt modelId="{50B906E7-7070-5044-9C77-D8C815963548}" type="pres">
      <dgm:prSet presAssocID="{785DD203-A6B3-4118-96CF-9043F2F3EAF5}" presName="horz1" presStyleCnt="0"/>
      <dgm:spPr/>
    </dgm:pt>
    <dgm:pt modelId="{7E93E279-F697-4542-9481-DE7DABB7C207}" type="pres">
      <dgm:prSet presAssocID="{785DD203-A6B3-4118-96CF-9043F2F3EAF5}" presName="tx1" presStyleLbl="revTx" presStyleIdx="2" presStyleCnt="4"/>
      <dgm:spPr/>
    </dgm:pt>
    <dgm:pt modelId="{92073DC4-DA75-C441-963E-F3AF1F3FC99B}" type="pres">
      <dgm:prSet presAssocID="{785DD203-A6B3-4118-96CF-9043F2F3EAF5}" presName="vert1" presStyleCnt="0"/>
      <dgm:spPr/>
    </dgm:pt>
    <dgm:pt modelId="{FA6A3291-D347-634C-8464-0511CC6FABE6}" type="pres">
      <dgm:prSet presAssocID="{5F2EB693-CE59-4237-BE66-4754BB94FA1F}" presName="thickLine" presStyleLbl="alignNode1" presStyleIdx="3" presStyleCnt="4"/>
      <dgm:spPr/>
    </dgm:pt>
    <dgm:pt modelId="{F737F413-3E15-7A47-A96E-C71A55A71868}" type="pres">
      <dgm:prSet presAssocID="{5F2EB693-CE59-4237-BE66-4754BB94FA1F}" presName="horz1" presStyleCnt="0"/>
      <dgm:spPr/>
    </dgm:pt>
    <dgm:pt modelId="{87C25A89-6067-2A4E-8F65-AE3C7D95DCD9}" type="pres">
      <dgm:prSet presAssocID="{5F2EB693-CE59-4237-BE66-4754BB94FA1F}" presName="tx1" presStyleLbl="revTx" presStyleIdx="3" presStyleCnt="4"/>
      <dgm:spPr/>
    </dgm:pt>
    <dgm:pt modelId="{C4A6E1A6-4A21-2942-A079-D560B8A23703}" type="pres">
      <dgm:prSet presAssocID="{5F2EB693-CE59-4237-BE66-4754BB94FA1F}" presName="vert1" presStyleCnt="0"/>
      <dgm:spPr/>
    </dgm:pt>
  </dgm:ptLst>
  <dgm:cxnLst>
    <dgm:cxn modelId="{1D6EEE0C-BC55-9F44-932A-7A278476843A}" type="presOf" srcId="{785DD203-A6B3-4118-96CF-9043F2F3EAF5}" destId="{7E93E279-F697-4542-9481-DE7DABB7C207}" srcOrd="0" destOrd="0" presId="urn:microsoft.com/office/officeart/2008/layout/LinedList"/>
    <dgm:cxn modelId="{7242C925-A80D-4F51-B672-A4B6706DD48E}" srcId="{1A01E0CF-11CF-4083-8E57-55DC5725E8AD}" destId="{1E322B1E-2266-4111-868A-D743F581DEEC}" srcOrd="0" destOrd="0" parTransId="{486C1B2B-9E72-4113-B4D6-09D7B07AE77F}" sibTransId="{6DABD1D8-39FB-46FA-B5C5-0233611F8502}"/>
    <dgm:cxn modelId="{B23C842A-1DB2-4B30-A81F-8D3F8AD7B3DB}" srcId="{1A01E0CF-11CF-4083-8E57-55DC5725E8AD}" destId="{785DD203-A6B3-4118-96CF-9043F2F3EAF5}" srcOrd="2" destOrd="0" parTransId="{A6C1E3DB-0E1B-49F3-B340-AD3415734C16}" sibTransId="{45551B0C-3B13-4900-BEF5-567594A8780E}"/>
    <dgm:cxn modelId="{246FE05F-1EBB-A34F-AAFC-B45BC542BA80}" type="presOf" srcId="{5F2EB693-CE59-4237-BE66-4754BB94FA1F}" destId="{87C25A89-6067-2A4E-8F65-AE3C7D95DCD9}" srcOrd="0" destOrd="0" presId="urn:microsoft.com/office/officeart/2008/layout/LinedList"/>
    <dgm:cxn modelId="{7A0CCA4F-353C-4A39-9750-815D2D99B50D}" srcId="{1A01E0CF-11CF-4083-8E57-55DC5725E8AD}" destId="{3F4A8864-9FC6-42F4-AAD0-2133D11F7E27}" srcOrd="1" destOrd="0" parTransId="{F0F0D732-3A1E-4336-8A12-AB267A092FDF}" sibTransId="{D9D9430F-BD71-481B-9FED-DB2EA21EBBBC}"/>
    <dgm:cxn modelId="{937F9993-B48F-4D1F-A284-1EA452CBA620}" srcId="{1A01E0CF-11CF-4083-8E57-55DC5725E8AD}" destId="{5F2EB693-CE59-4237-BE66-4754BB94FA1F}" srcOrd="3" destOrd="0" parTransId="{028D68C7-F8A4-4813-B0DE-BE2C0CDC7767}" sibTransId="{6F898A24-1494-46A2-A72C-AB84150D9715}"/>
    <dgm:cxn modelId="{3A123D9F-85FE-244B-8A73-C34AAE258F33}" type="presOf" srcId="{3F4A8864-9FC6-42F4-AAD0-2133D11F7E27}" destId="{9AAEC548-8172-F44A-A602-1DFD617AAD65}" srcOrd="0" destOrd="0" presId="urn:microsoft.com/office/officeart/2008/layout/LinedList"/>
    <dgm:cxn modelId="{BE1645D6-2FF5-E74C-8113-AEAD0FB7802C}" type="presOf" srcId="{1A01E0CF-11CF-4083-8E57-55DC5725E8AD}" destId="{2E0B11A1-9DD1-E74A-B74B-AA08A64B17A4}" srcOrd="0" destOrd="0" presId="urn:microsoft.com/office/officeart/2008/layout/LinedList"/>
    <dgm:cxn modelId="{675B88E7-E1E2-F648-966B-A6C9E58D0F41}" type="presOf" srcId="{1E322B1E-2266-4111-868A-D743F581DEEC}" destId="{8239EE47-8FBC-0F4D-9F88-C8D8499725E2}" srcOrd="0" destOrd="0" presId="urn:microsoft.com/office/officeart/2008/layout/LinedList"/>
    <dgm:cxn modelId="{AC91646B-9C92-F94C-ABF9-6A2380EF294B}" type="presParOf" srcId="{2E0B11A1-9DD1-E74A-B74B-AA08A64B17A4}" destId="{A570EBC7-7BE1-FB47-A1CA-228D00931C27}" srcOrd="0" destOrd="0" presId="urn:microsoft.com/office/officeart/2008/layout/LinedList"/>
    <dgm:cxn modelId="{2DAE1654-DD04-F745-974C-0ACC2EE6EBB1}" type="presParOf" srcId="{2E0B11A1-9DD1-E74A-B74B-AA08A64B17A4}" destId="{2BA23B29-DA0D-714E-A1F8-F63700E263F4}" srcOrd="1" destOrd="0" presId="urn:microsoft.com/office/officeart/2008/layout/LinedList"/>
    <dgm:cxn modelId="{A390AB26-5AB0-0647-9FCA-2C22E13107B1}" type="presParOf" srcId="{2BA23B29-DA0D-714E-A1F8-F63700E263F4}" destId="{8239EE47-8FBC-0F4D-9F88-C8D8499725E2}" srcOrd="0" destOrd="0" presId="urn:microsoft.com/office/officeart/2008/layout/LinedList"/>
    <dgm:cxn modelId="{10B11EDA-B8A7-1945-A685-78171010BDBE}" type="presParOf" srcId="{2BA23B29-DA0D-714E-A1F8-F63700E263F4}" destId="{7140C456-D08C-2B45-90BE-99F28BB0B7AC}" srcOrd="1" destOrd="0" presId="urn:microsoft.com/office/officeart/2008/layout/LinedList"/>
    <dgm:cxn modelId="{E599C11C-D6DB-CF46-A3CB-E0613CAE4077}" type="presParOf" srcId="{2E0B11A1-9DD1-E74A-B74B-AA08A64B17A4}" destId="{AE2D9202-7648-F140-B75D-B247B8D3D1B1}" srcOrd="2" destOrd="0" presId="urn:microsoft.com/office/officeart/2008/layout/LinedList"/>
    <dgm:cxn modelId="{504B9468-853A-0E47-B885-A5073AAF6F0B}" type="presParOf" srcId="{2E0B11A1-9DD1-E74A-B74B-AA08A64B17A4}" destId="{F07A5BE6-0489-A148-92AA-14E976A63534}" srcOrd="3" destOrd="0" presId="urn:microsoft.com/office/officeart/2008/layout/LinedList"/>
    <dgm:cxn modelId="{BC4DB19F-7995-1948-AAA2-356B41842512}" type="presParOf" srcId="{F07A5BE6-0489-A148-92AA-14E976A63534}" destId="{9AAEC548-8172-F44A-A602-1DFD617AAD65}" srcOrd="0" destOrd="0" presId="urn:microsoft.com/office/officeart/2008/layout/LinedList"/>
    <dgm:cxn modelId="{906AC54B-E50D-EC44-A715-01A822B5207F}" type="presParOf" srcId="{F07A5BE6-0489-A148-92AA-14E976A63534}" destId="{66ED6F2C-9D4E-E349-973A-C0B6E03176B5}" srcOrd="1" destOrd="0" presId="urn:microsoft.com/office/officeart/2008/layout/LinedList"/>
    <dgm:cxn modelId="{A2A10DA2-1591-5649-BE8B-C48D3327D808}" type="presParOf" srcId="{2E0B11A1-9DD1-E74A-B74B-AA08A64B17A4}" destId="{37C1C68B-71F6-5444-AD51-526A63EE102E}" srcOrd="4" destOrd="0" presId="urn:microsoft.com/office/officeart/2008/layout/LinedList"/>
    <dgm:cxn modelId="{592E4FBF-B54A-7343-88FD-FB9FC610C8E4}" type="presParOf" srcId="{2E0B11A1-9DD1-E74A-B74B-AA08A64B17A4}" destId="{50B906E7-7070-5044-9C77-D8C815963548}" srcOrd="5" destOrd="0" presId="urn:microsoft.com/office/officeart/2008/layout/LinedList"/>
    <dgm:cxn modelId="{3FBDA9A5-4667-0E4D-BEC5-B4CA219A8470}" type="presParOf" srcId="{50B906E7-7070-5044-9C77-D8C815963548}" destId="{7E93E279-F697-4542-9481-DE7DABB7C207}" srcOrd="0" destOrd="0" presId="urn:microsoft.com/office/officeart/2008/layout/LinedList"/>
    <dgm:cxn modelId="{B168F666-6D01-F34F-BC85-47D61E828D28}" type="presParOf" srcId="{50B906E7-7070-5044-9C77-D8C815963548}" destId="{92073DC4-DA75-C441-963E-F3AF1F3FC99B}" srcOrd="1" destOrd="0" presId="urn:microsoft.com/office/officeart/2008/layout/LinedList"/>
    <dgm:cxn modelId="{52B657D2-6907-604A-9818-6CCDF7E55C54}" type="presParOf" srcId="{2E0B11A1-9DD1-E74A-B74B-AA08A64B17A4}" destId="{FA6A3291-D347-634C-8464-0511CC6FABE6}" srcOrd="6" destOrd="0" presId="urn:microsoft.com/office/officeart/2008/layout/LinedList"/>
    <dgm:cxn modelId="{309751FB-5391-4243-96A9-4EC779ABBC3E}" type="presParOf" srcId="{2E0B11A1-9DD1-E74A-B74B-AA08A64B17A4}" destId="{F737F413-3E15-7A47-A96E-C71A55A71868}" srcOrd="7" destOrd="0" presId="urn:microsoft.com/office/officeart/2008/layout/LinedList"/>
    <dgm:cxn modelId="{1761948C-3A29-2A4B-9B66-7FEA69670C8C}" type="presParOf" srcId="{F737F413-3E15-7A47-A96E-C71A55A71868}" destId="{87C25A89-6067-2A4E-8F65-AE3C7D95DCD9}" srcOrd="0" destOrd="0" presId="urn:microsoft.com/office/officeart/2008/layout/LinedList"/>
    <dgm:cxn modelId="{9C915511-CE42-2647-8B65-FD50A4B6A17F}" type="presParOf" srcId="{F737F413-3E15-7A47-A96E-C71A55A71868}" destId="{C4A6E1A6-4A21-2942-A079-D560B8A237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028602-7D26-4BCF-954B-B3FB0BD91EB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9590952-1BBA-4E7D-B472-AF3D10318262}">
      <dgm:prSet/>
      <dgm:spPr/>
      <dgm:t>
        <a:bodyPr/>
        <a:lstStyle/>
        <a:p>
          <a:r>
            <a:rPr lang="en-GB" dirty="0"/>
            <a:t>In Perth and Kinross the rate is £19.17/hr  paid to the employer </a:t>
          </a:r>
          <a:endParaRPr lang="en-US" dirty="0"/>
        </a:p>
      </dgm:t>
    </dgm:pt>
    <dgm:pt modelId="{B6D68A14-8FDF-451D-93D2-C421781FF5CA}" type="parTrans" cxnId="{20AC5A32-D244-43EE-BBD1-ED4751CB4E5E}">
      <dgm:prSet/>
      <dgm:spPr/>
      <dgm:t>
        <a:bodyPr/>
        <a:lstStyle/>
        <a:p>
          <a:endParaRPr lang="en-US"/>
        </a:p>
      </dgm:t>
    </dgm:pt>
    <dgm:pt modelId="{D27CEBEC-645D-41D4-8423-D0F7BD92473C}" type="sibTrans" cxnId="{20AC5A32-D244-43EE-BBD1-ED4751CB4E5E}">
      <dgm:prSet/>
      <dgm:spPr/>
      <dgm:t>
        <a:bodyPr/>
        <a:lstStyle/>
        <a:p>
          <a:endParaRPr lang="en-US"/>
        </a:p>
      </dgm:t>
    </dgm:pt>
    <dgm:pt modelId="{AA28C866-6AF3-4602-84DB-A8290845C3C3}">
      <dgm:prSet/>
      <dgm:spPr/>
      <dgm:t>
        <a:bodyPr/>
        <a:lstStyle/>
        <a:p>
          <a:r>
            <a:rPr lang="en-US" dirty="0"/>
            <a:t>Developing the PA workforce and recognizing the work they do</a:t>
          </a:r>
        </a:p>
      </dgm:t>
    </dgm:pt>
    <dgm:pt modelId="{0C399604-D2A6-4610-9D13-E734ADAF88BB}" type="parTrans" cxnId="{F8B81D23-C6E3-4EA5-B839-E226B56AB74B}">
      <dgm:prSet/>
      <dgm:spPr/>
      <dgm:t>
        <a:bodyPr/>
        <a:lstStyle/>
        <a:p>
          <a:endParaRPr lang="en-US"/>
        </a:p>
      </dgm:t>
    </dgm:pt>
    <dgm:pt modelId="{A21F01C9-1A0F-47D8-8FE6-1A4C52624C4F}" type="sibTrans" cxnId="{F8B81D23-C6E3-4EA5-B839-E226B56AB74B}">
      <dgm:prSet/>
      <dgm:spPr/>
      <dgm:t>
        <a:bodyPr/>
        <a:lstStyle/>
        <a:p>
          <a:endParaRPr lang="en-US"/>
        </a:p>
      </dgm:t>
    </dgm:pt>
    <dgm:pt modelId="{26FB71B4-27A4-43B5-8D30-050F8850C2F0}">
      <dgm:prSet/>
      <dgm:spPr/>
      <dgm:t>
        <a:bodyPr/>
        <a:lstStyle/>
        <a:p>
          <a:r>
            <a:rPr lang="en-US" dirty="0"/>
            <a:t>Supporting to upskill PA’s through advice and signposting to relevant training</a:t>
          </a:r>
        </a:p>
        <a:p>
          <a:r>
            <a:rPr lang="en-US" dirty="0"/>
            <a:t>- Training Hub - </a:t>
          </a:r>
          <a:r>
            <a:rPr lang="en-GB" dirty="0"/>
            <a:t>https://www.cilpk.org.uk/personal-assistants/</a:t>
          </a:r>
          <a:endParaRPr lang="en-US" dirty="0"/>
        </a:p>
      </dgm:t>
    </dgm:pt>
    <dgm:pt modelId="{3ADE91A0-5A3A-4CE9-B51C-743371F17F0D}" type="parTrans" cxnId="{06D6C39D-5660-4221-B11C-FDFA2A60BE01}">
      <dgm:prSet/>
      <dgm:spPr/>
      <dgm:t>
        <a:bodyPr/>
        <a:lstStyle/>
        <a:p>
          <a:endParaRPr lang="en-US"/>
        </a:p>
      </dgm:t>
    </dgm:pt>
    <dgm:pt modelId="{D5987550-1316-49A7-BFDA-F3E20500A1DB}" type="sibTrans" cxnId="{06D6C39D-5660-4221-B11C-FDFA2A60BE01}">
      <dgm:prSet/>
      <dgm:spPr/>
      <dgm:t>
        <a:bodyPr/>
        <a:lstStyle/>
        <a:p>
          <a:endParaRPr lang="en-US"/>
        </a:p>
      </dgm:t>
    </dgm:pt>
    <dgm:pt modelId="{631A1E4B-93E0-4675-B079-86FF93962318}">
      <dgm:prSet/>
      <dgm:spPr/>
      <dgm:t>
        <a:bodyPr/>
        <a:lstStyle/>
        <a:p>
          <a:r>
            <a:rPr lang="en-US" dirty="0"/>
            <a:t>Provide ongoing support </a:t>
          </a:r>
        </a:p>
      </dgm:t>
    </dgm:pt>
    <dgm:pt modelId="{17AB83ED-C1E3-43D9-81A6-9EFC3C71BFB3}" type="parTrans" cxnId="{6786FA50-0808-43C8-9E33-D534A9DC803F}">
      <dgm:prSet/>
      <dgm:spPr/>
      <dgm:t>
        <a:bodyPr/>
        <a:lstStyle/>
        <a:p>
          <a:endParaRPr lang="en-US"/>
        </a:p>
      </dgm:t>
    </dgm:pt>
    <dgm:pt modelId="{E62B520D-74D7-4DCC-B681-2C69470C5C00}" type="sibTrans" cxnId="{6786FA50-0808-43C8-9E33-D534A9DC803F}">
      <dgm:prSet/>
      <dgm:spPr/>
      <dgm:t>
        <a:bodyPr/>
        <a:lstStyle/>
        <a:p>
          <a:endParaRPr lang="en-US"/>
        </a:p>
      </dgm:t>
    </dgm:pt>
    <dgm:pt modelId="{3A5956DE-A262-4C19-A5A5-AB1CA1F63EF2}">
      <dgm:prSet/>
      <dgm:spPr/>
      <dgm:t>
        <a:bodyPr/>
        <a:lstStyle/>
        <a:p>
          <a:r>
            <a:rPr lang="en-US" dirty="0"/>
            <a:t>Advertising on behalf of families – Linking to PA’s</a:t>
          </a:r>
        </a:p>
      </dgm:t>
    </dgm:pt>
    <dgm:pt modelId="{C2C015CD-F2C7-4449-8CE2-592883808CB0}" type="parTrans" cxnId="{54AEADB0-6020-4110-84DB-CE811825E00B}">
      <dgm:prSet/>
      <dgm:spPr/>
      <dgm:t>
        <a:bodyPr/>
        <a:lstStyle/>
        <a:p>
          <a:endParaRPr lang="en-US"/>
        </a:p>
      </dgm:t>
    </dgm:pt>
    <dgm:pt modelId="{CEA52499-2398-46AF-BD8B-DE804B2D0F05}" type="sibTrans" cxnId="{54AEADB0-6020-4110-84DB-CE811825E00B}">
      <dgm:prSet/>
      <dgm:spPr/>
      <dgm:t>
        <a:bodyPr/>
        <a:lstStyle/>
        <a:p>
          <a:endParaRPr lang="en-US"/>
        </a:p>
      </dgm:t>
    </dgm:pt>
    <dgm:pt modelId="{A5E0B11E-D545-B34C-8709-ED2BCA350C8C}" type="pres">
      <dgm:prSet presAssocID="{4E028602-7D26-4BCF-954B-B3FB0BD91EB1}" presName="vert0" presStyleCnt="0">
        <dgm:presLayoutVars>
          <dgm:dir/>
          <dgm:animOne val="branch"/>
          <dgm:animLvl val="lvl"/>
        </dgm:presLayoutVars>
      </dgm:prSet>
      <dgm:spPr/>
    </dgm:pt>
    <dgm:pt modelId="{17A45E56-C44A-B64F-B316-C081494BAF89}" type="pres">
      <dgm:prSet presAssocID="{F9590952-1BBA-4E7D-B472-AF3D10318262}" presName="thickLine" presStyleLbl="alignNode1" presStyleIdx="0" presStyleCnt="5"/>
      <dgm:spPr/>
    </dgm:pt>
    <dgm:pt modelId="{E68D308E-55B8-D547-B633-239B7CD9BC9E}" type="pres">
      <dgm:prSet presAssocID="{F9590952-1BBA-4E7D-B472-AF3D10318262}" presName="horz1" presStyleCnt="0"/>
      <dgm:spPr/>
    </dgm:pt>
    <dgm:pt modelId="{63596CAF-BFFE-3043-8CEA-89AA0602840A}" type="pres">
      <dgm:prSet presAssocID="{F9590952-1BBA-4E7D-B472-AF3D10318262}" presName="tx1" presStyleLbl="revTx" presStyleIdx="0" presStyleCnt="5"/>
      <dgm:spPr/>
    </dgm:pt>
    <dgm:pt modelId="{41ACC185-C83C-EB44-9DC6-5730C771E904}" type="pres">
      <dgm:prSet presAssocID="{F9590952-1BBA-4E7D-B472-AF3D10318262}" presName="vert1" presStyleCnt="0"/>
      <dgm:spPr/>
    </dgm:pt>
    <dgm:pt modelId="{E26828CC-3246-604C-A46A-61D816225694}" type="pres">
      <dgm:prSet presAssocID="{AA28C866-6AF3-4602-84DB-A8290845C3C3}" presName="thickLine" presStyleLbl="alignNode1" presStyleIdx="1" presStyleCnt="5"/>
      <dgm:spPr/>
    </dgm:pt>
    <dgm:pt modelId="{E1752BF5-7692-EA43-9A2E-6DD5BEAB4603}" type="pres">
      <dgm:prSet presAssocID="{AA28C866-6AF3-4602-84DB-A8290845C3C3}" presName="horz1" presStyleCnt="0"/>
      <dgm:spPr/>
    </dgm:pt>
    <dgm:pt modelId="{6550C432-B618-3346-8C1F-5146A9DCF513}" type="pres">
      <dgm:prSet presAssocID="{AA28C866-6AF3-4602-84DB-A8290845C3C3}" presName="tx1" presStyleLbl="revTx" presStyleIdx="1" presStyleCnt="5"/>
      <dgm:spPr/>
    </dgm:pt>
    <dgm:pt modelId="{F6033911-4D38-154E-BDE0-676EB3EA97E6}" type="pres">
      <dgm:prSet presAssocID="{AA28C866-6AF3-4602-84DB-A8290845C3C3}" presName="vert1" presStyleCnt="0"/>
      <dgm:spPr/>
    </dgm:pt>
    <dgm:pt modelId="{FBC5ADFA-DD40-4C47-A54F-9ED14A84431F}" type="pres">
      <dgm:prSet presAssocID="{26FB71B4-27A4-43B5-8D30-050F8850C2F0}" presName="thickLine" presStyleLbl="alignNode1" presStyleIdx="2" presStyleCnt="5"/>
      <dgm:spPr/>
    </dgm:pt>
    <dgm:pt modelId="{75D8566D-70D8-1249-95FF-B84EEF81D6B1}" type="pres">
      <dgm:prSet presAssocID="{26FB71B4-27A4-43B5-8D30-050F8850C2F0}" presName="horz1" presStyleCnt="0"/>
      <dgm:spPr/>
    </dgm:pt>
    <dgm:pt modelId="{F3FDAB79-09E1-244E-A993-502E4F8E70F2}" type="pres">
      <dgm:prSet presAssocID="{26FB71B4-27A4-43B5-8D30-050F8850C2F0}" presName="tx1" presStyleLbl="revTx" presStyleIdx="2" presStyleCnt="5"/>
      <dgm:spPr/>
    </dgm:pt>
    <dgm:pt modelId="{AC9431AD-F1C1-6242-88A6-342B50341E17}" type="pres">
      <dgm:prSet presAssocID="{26FB71B4-27A4-43B5-8D30-050F8850C2F0}" presName="vert1" presStyleCnt="0"/>
      <dgm:spPr/>
    </dgm:pt>
    <dgm:pt modelId="{57C1BF25-1FC9-8C4E-843E-6A5FC1547EF6}" type="pres">
      <dgm:prSet presAssocID="{631A1E4B-93E0-4675-B079-86FF93962318}" presName="thickLine" presStyleLbl="alignNode1" presStyleIdx="3" presStyleCnt="5"/>
      <dgm:spPr/>
    </dgm:pt>
    <dgm:pt modelId="{BDD494B7-C6E0-C04D-BE2A-A24A859F33CD}" type="pres">
      <dgm:prSet presAssocID="{631A1E4B-93E0-4675-B079-86FF93962318}" presName="horz1" presStyleCnt="0"/>
      <dgm:spPr/>
    </dgm:pt>
    <dgm:pt modelId="{48528FF8-487E-9343-BA48-B763FA0B0180}" type="pres">
      <dgm:prSet presAssocID="{631A1E4B-93E0-4675-B079-86FF93962318}" presName="tx1" presStyleLbl="revTx" presStyleIdx="3" presStyleCnt="5"/>
      <dgm:spPr/>
    </dgm:pt>
    <dgm:pt modelId="{B7C1BCD7-F3CC-0F44-951B-EFEE407F6A4E}" type="pres">
      <dgm:prSet presAssocID="{631A1E4B-93E0-4675-B079-86FF93962318}" presName="vert1" presStyleCnt="0"/>
      <dgm:spPr/>
    </dgm:pt>
    <dgm:pt modelId="{BABC9318-0408-0D4E-AF8C-4F839B47B5D0}" type="pres">
      <dgm:prSet presAssocID="{3A5956DE-A262-4C19-A5A5-AB1CA1F63EF2}" presName="thickLine" presStyleLbl="alignNode1" presStyleIdx="4" presStyleCnt="5"/>
      <dgm:spPr/>
    </dgm:pt>
    <dgm:pt modelId="{B3BC7BE6-CFD3-DF41-8E15-F35498B020A4}" type="pres">
      <dgm:prSet presAssocID="{3A5956DE-A262-4C19-A5A5-AB1CA1F63EF2}" presName="horz1" presStyleCnt="0"/>
      <dgm:spPr/>
    </dgm:pt>
    <dgm:pt modelId="{0123BD4B-19D3-A440-89DA-72E522FBE384}" type="pres">
      <dgm:prSet presAssocID="{3A5956DE-A262-4C19-A5A5-AB1CA1F63EF2}" presName="tx1" presStyleLbl="revTx" presStyleIdx="4" presStyleCnt="5"/>
      <dgm:spPr/>
    </dgm:pt>
    <dgm:pt modelId="{87E11A22-CF83-4740-8BD9-5D7B2D795C40}" type="pres">
      <dgm:prSet presAssocID="{3A5956DE-A262-4C19-A5A5-AB1CA1F63EF2}" presName="vert1" presStyleCnt="0"/>
      <dgm:spPr/>
    </dgm:pt>
  </dgm:ptLst>
  <dgm:cxnLst>
    <dgm:cxn modelId="{F8B81D23-C6E3-4EA5-B839-E226B56AB74B}" srcId="{4E028602-7D26-4BCF-954B-B3FB0BD91EB1}" destId="{AA28C866-6AF3-4602-84DB-A8290845C3C3}" srcOrd="1" destOrd="0" parTransId="{0C399604-D2A6-4610-9D13-E734ADAF88BB}" sibTransId="{A21F01C9-1A0F-47D8-8FE6-1A4C52624C4F}"/>
    <dgm:cxn modelId="{20AC5A32-D244-43EE-BBD1-ED4751CB4E5E}" srcId="{4E028602-7D26-4BCF-954B-B3FB0BD91EB1}" destId="{F9590952-1BBA-4E7D-B472-AF3D10318262}" srcOrd="0" destOrd="0" parTransId="{B6D68A14-8FDF-451D-93D2-C421781FF5CA}" sibTransId="{D27CEBEC-645D-41D4-8423-D0F7BD92473C}"/>
    <dgm:cxn modelId="{4241BC32-A3DD-F24D-B5C0-CF5E15064391}" type="presOf" srcId="{26FB71B4-27A4-43B5-8D30-050F8850C2F0}" destId="{F3FDAB79-09E1-244E-A993-502E4F8E70F2}" srcOrd="0" destOrd="0" presId="urn:microsoft.com/office/officeart/2008/layout/LinedList"/>
    <dgm:cxn modelId="{C6C2B534-CC1E-8546-96E4-FBD8751139A7}" type="presOf" srcId="{F9590952-1BBA-4E7D-B472-AF3D10318262}" destId="{63596CAF-BFFE-3043-8CEA-89AA0602840A}" srcOrd="0" destOrd="0" presId="urn:microsoft.com/office/officeart/2008/layout/LinedList"/>
    <dgm:cxn modelId="{4C20FF5B-6C5F-8D4A-A878-717723D5EAEF}" type="presOf" srcId="{631A1E4B-93E0-4675-B079-86FF93962318}" destId="{48528FF8-487E-9343-BA48-B763FA0B0180}" srcOrd="0" destOrd="0" presId="urn:microsoft.com/office/officeart/2008/layout/LinedList"/>
    <dgm:cxn modelId="{6786FA50-0808-43C8-9E33-D534A9DC803F}" srcId="{4E028602-7D26-4BCF-954B-B3FB0BD91EB1}" destId="{631A1E4B-93E0-4675-B079-86FF93962318}" srcOrd="3" destOrd="0" parTransId="{17AB83ED-C1E3-43D9-81A6-9EFC3C71BFB3}" sibTransId="{E62B520D-74D7-4DCC-B681-2C69470C5C00}"/>
    <dgm:cxn modelId="{06D6C39D-5660-4221-B11C-FDFA2A60BE01}" srcId="{4E028602-7D26-4BCF-954B-B3FB0BD91EB1}" destId="{26FB71B4-27A4-43B5-8D30-050F8850C2F0}" srcOrd="2" destOrd="0" parTransId="{3ADE91A0-5A3A-4CE9-B51C-743371F17F0D}" sibTransId="{D5987550-1316-49A7-BFDA-F3E20500A1DB}"/>
    <dgm:cxn modelId="{FD2B6EA0-35F6-B242-B643-82EBA6E12E68}" type="presOf" srcId="{4E028602-7D26-4BCF-954B-B3FB0BD91EB1}" destId="{A5E0B11E-D545-B34C-8709-ED2BCA350C8C}" srcOrd="0" destOrd="0" presId="urn:microsoft.com/office/officeart/2008/layout/LinedList"/>
    <dgm:cxn modelId="{54AEADB0-6020-4110-84DB-CE811825E00B}" srcId="{4E028602-7D26-4BCF-954B-B3FB0BD91EB1}" destId="{3A5956DE-A262-4C19-A5A5-AB1CA1F63EF2}" srcOrd="4" destOrd="0" parTransId="{C2C015CD-F2C7-4449-8CE2-592883808CB0}" sibTransId="{CEA52499-2398-46AF-BD8B-DE804B2D0F05}"/>
    <dgm:cxn modelId="{7885EECC-ADA8-A246-B9B8-9BDFD584912A}" type="presOf" srcId="{AA28C866-6AF3-4602-84DB-A8290845C3C3}" destId="{6550C432-B618-3346-8C1F-5146A9DCF513}" srcOrd="0" destOrd="0" presId="urn:microsoft.com/office/officeart/2008/layout/LinedList"/>
    <dgm:cxn modelId="{E7BAB9DF-E62D-C34C-855F-66C26EF62AFB}" type="presOf" srcId="{3A5956DE-A262-4C19-A5A5-AB1CA1F63EF2}" destId="{0123BD4B-19D3-A440-89DA-72E522FBE384}" srcOrd="0" destOrd="0" presId="urn:microsoft.com/office/officeart/2008/layout/LinedList"/>
    <dgm:cxn modelId="{E4778DB1-69A1-0B4F-A3AB-FBB139107303}" type="presParOf" srcId="{A5E0B11E-D545-B34C-8709-ED2BCA350C8C}" destId="{17A45E56-C44A-B64F-B316-C081494BAF89}" srcOrd="0" destOrd="0" presId="urn:microsoft.com/office/officeart/2008/layout/LinedList"/>
    <dgm:cxn modelId="{32A93FBF-72EE-4B46-BBE8-E9B0AF622E02}" type="presParOf" srcId="{A5E0B11E-D545-B34C-8709-ED2BCA350C8C}" destId="{E68D308E-55B8-D547-B633-239B7CD9BC9E}" srcOrd="1" destOrd="0" presId="urn:microsoft.com/office/officeart/2008/layout/LinedList"/>
    <dgm:cxn modelId="{393717F2-1722-A848-99F7-316088D0C8F8}" type="presParOf" srcId="{E68D308E-55B8-D547-B633-239B7CD9BC9E}" destId="{63596CAF-BFFE-3043-8CEA-89AA0602840A}" srcOrd="0" destOrd="0" presId="urn:microsoft.com/office/officeart/2008/layout/LinedList"/>
    <dgm:cxn modelId="{17C74380-F5F3-BE4D-AD1F-59D5451B06E8}" type="presParOf" srcId="{E68D308E-55B8-D547-B633-239B7CD9BC9E}" destId="{41ACC185-C83C-EB44-9DC6-5730C771E904}" srcOrd="1" destOrd="0" presId="urn:microsoft.com/office/officeart/2008/layout/LinedList"/>
    <dgm:cxn modelId="{1B266870-5502-2B45-B0CA-13007545F1BF}" type="presParOf" srcId="{A5E0B11E-D545-B34C-8709-ED2BCA350C8C}" destId="{E26828CC-3246-604C-A46A-61D816225694}" srcOrd="2" destOrd="0" presId="urn:microsoft.com/office/officeart/2008/layout/LinedList"/>
    <dgm:cxn modelId="{0D9E893A-0D05-2141-B1A1-E4EDCB2A4870}" type="presParOf" srcId="{A5E0B11E-D545-B34C-8709-ED2BCA350C8C}" destId="{E1752BF5-7692-EA43-9A2E-6DD5BEAB4603}" srcOrd="3" destOrd="0" presId="urn:microsoft.com/office/officeart/2008/layout/LinedList"/>
    <dgm:cxn modelId="{FC340C70-89FE-464C-8B52-4903662E544C}" type="presParOf" srcId="{E1752BF5-7692-EA43-9A2E-6DD5BEAB4603}" destId="{6550C432-B618-3346-8C1F-5146A9DCF513}" srcOrd="0" destOrd="0" presId="urn:microsoft.com/office/officeart/2008/layout/LinedList"/>
    <dgm:cxn modelId="{6B3817F4-F9DA-1D44-9B63-FC5A1137A3F2}" type="presParOf" srcId="{E1752BF5-7692-EA43-9A2E-6DD5BEAB4603}" destId="{F6033911-4D38-154E-BDE0-676EB3EA97E6}" srcOrd="1" destOrd="0" presId="urn:microsoft.com/office/officeart/2008/layout/LinedList"/>
    <dgm:cxn modelId="{38164E25-2433-4046-B89E-427615A92C6F}" type="presParOf" srcId="{A5E0B11E-D545-B34C-8709-ED2BCA350C8C}" destId="{FBC5ADFA-DD40-4C47-A54F-9ED14A84431F}" srcOrd="4" destOrd="0" presId="urn:microsoft.com/office/officeart/2008/layout/LinedList"/>
    <dgm:cxn modelId="{42D14AD5-84FD-D04E-B39C-AEAE5D9F8168}" type="presParOf" srcId="{A5E0B11E-D545-B34C-8709-ED2BCA350C8C}" destId="{75D8566D-70D8-1249-95FF-B84EEF81D6B1}" srcOrd="5" destOrd="0" presId="urn:microsoft.com/office/officeart/2008/layout/LinedList"/>
    <dgm:cxn modelId="{7A902762-9031-A246-867C-0F3DE40E455A}" type="presParOf" srcId="{75D8566D-70D8-1249-95FF-B84EEF81D6B1}" destId="{F3FDAB79-09E1-244E-A993-502E4F8E70F2}" srcOrd="0" destOrd="0" presId="urn:microsoft.com/office/officeart/2008/layout/LinedList"/>
    <dgm:cxn modelId="{F29A19FD-8384-4D45-811E-A461828B2EA6}" type="presParOf" srcId="{75D8566D-70D8-1249-95FF-B84EEF81D6B1}" destId="{AC9431AD-F1C1-6242-88A6-342B50341E17}" srcOrd="1" destOrd="0" presId="urn:microsoft.com/office/officeart/2008/layout/LinedList"/>
    <dgm:cxn modelId="{79E2710C-FC05-744E-9778-78CF9F503E67}" type="presParOf" srcId="{A5E0B11E-D545-B34C-8709-ED2BCA350C8C}" destId="{57C1BF25-1FC9-8C4E-843E-6A5FC1547EF6}" srcOrd="6" destOrd="0" presId="urn:microsoft.com/office/officeart/2008/layout/LinedList"/>
    <dgm:cxn modelId="{AD0AF930-E4B3-1D44-B596-9030DC9689B1}" type="presParOf" srcId="{A5E0B11E-D545-B34C-8709-ED2BCA350C8C}" destId="{BDD494B7-C6E0-C04D-BE2A-A24A859F33CD}" srcOrd="7" destOrd="0" presId="urn:microsoft.com/office/officeart/2008/layout/LinedList"/>
    <dgm:cxn modelId="{D6D243CA-47EB-B94F-A35E-541FF16A18A6}" type="presParOf" srcId="{BDD494B7-C6E0-C04D-BE2A-A24A859F33CD}" destId="{48528FF8-487E-9343-BA48-B763FA0B0180}" srcOrd="0" destOrd="0" presId="urn:microsoft.com/office/officeart/2008/layout/LinedList"/>
    <dgm:cxn modelId="{FBE0CE98-774E-1E48-9AA4-DAECC8E9EB44}" type="presParOf" srcId="{BDD494B7-C6E0-C04D-BE2A-A24A859F33CD}" destId="{B7C1BCD7-F3CC-0F44-951B-EFEE407F6A4E}" srcOrd="1" destOrd="0" presId="urn:microsoft.com/office/officeart/2008/layout/LinedList"/>
    <dgm:cxn modelId="{94B01AF2-2E23-C34E-B39F-4C6B6E986F6F}" type="presParOf" srcId="{A5E0B11E-D545-B34C-8709-ED2BCA350C8C}" destId="{BABC9318-0408-0D4E-AF8C-4F839B47B5D0}" srcOrd="8" destOrd="0" presId="urn:microsoft.com/office/officeart/2008/layout/LinedList"/>
    <dgm:cxn modelId="{20DD945B-EB03-EC4C-A64B-0BD638F4EF35}" type="presParOf" srcId="{A5E0B11E-D545-B34C-8709-ED2BCA350C8C}" destId="{B3BC7BE6-CFD3-DF41-8E15-F35498B020A4}" srcOrd="9" destOrd="0" presId="urn:microsoft.com/office/officeart/2008/layout/LinedList"/>
    <dgm:cxn modelId="{AD9790CC-9A15-824C-8020-E9EC396DC1B2}" type="presParOf" srcId="{B3BC7BE6-CFD3-DF41-8E15-F35498B020A4}" destId="{0123BD4B-19D3-A440-89DA-72E522FBE384}" srcOrd="0" destOrd="0" presId="urn:microsoft.com/office/officeart/2008/layout/LinedList"/>
    <dgm:cxn modelId="{BA5BE31A-292C-BB48-B55C-F8BB538BC83B}" type="presParOf" srcId="{B3BC7BE6-CFD3-DF41-8E15-F35498B020A4}" destId="{87E11A22-CF83-4740-8BD9-5D7B2D795C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11F720-AA4D-4E6D-A55B-24095312D44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88134D-410E-412C-9924-33EF6816F6B1}">
      <dgm:prSet/>
      <dgm:spPr/>
      <dgm:t>
        <a:bodyPr/>
        <a:lstStyle/>
        <a:p>
          <a:pPr>
            <a:defRPr cap="all"/>
          </a:pPr>
          <a:r>
            <a:rPr lang="en-US" dirty="0"/>
            <a:t>Personal Assistants	</a:t>
          </a:r>
        </a:p>
      </dgm:t>
    </dgm:pt>
    <dgm:pt modelId="{234EC937-9FA0-42F2-BE14-D4BC43FE09EA}" type="parTrans" cxnId="{5069F6D5-B68D-4658-9675-16C3FDADF357}">
      <dgm:prSet/>
      <dgm:spPr/>
      <dgm:t>
        <a:bodyPr/>
        <a:lstStyle/>
        <a:p>
          <a:endParaRPr lang="en-US"/>
        </a:p>
      </dgm:t>
    </dgm:pt>
    <dgm:pt modelId="{48FE1CA1-5128-444D-A7DA-A5E88675BFD8}" type="sibTrans" cxnId="{5069F6D5-B68D-4658-9675-16C3FDADF357}">
      <dgm:prSet/>
      <dgm:spPr/>
      <dgm:t>
        <a:bodyPr/>
        <a:lstStyle/>
        <a:p>
          <a:endParaRPr lang="en-US"/>
        </a:p>
      </dgm:t>
    </dgm:pt>
    <dgm:pt modelId="{7C4031B8-A816-4B39-A55C-DF6EC5208D48}">
      <dgm:prSet/>
      <dgm:spPr/>
      <dgm:t>
        <a:bodyPr/>
        <a:lstStyle/>
        <a:p>
          <a:pPr>
            <a:defRPr cap="all"/>
          </a:pPr>
          <a:r>
            <a:rPr lang="en-US"/>
            <a:t>SDS knowledge</a:t>
          </a:r>
        </a:p>
      </dgm:t>
    </dgm:pt>
    <dgm:pt modelId="{8A1C9E60-2D05-4763-BFB8-1ED70D8E5506}" type="parTrans" cxnId="{7B1F6557-E0C3-496F-A120-7259332E7A26}">
      <dgm:prSet/>
      <dgm:spPr/>
      <dgm:t>
        <a:bodyPr/>
        <a:lstStyle/>
        <a:p>
          <a:endParaRPr lang="en-US"/>
        </a:p>
      </dgm:t>
    </dgm:pt>
    <dgm:pt modelId="{DCA1827A-E8B6-4DC2-9296-B02E1118BBBA}" type="sibTrans" cxnId="{7B1F6557-E0C3-496F-A120-7259332E7A26}">
      <dgm:prSet/>
      <dgm:spPr/>
      <dgm:t>
        <a:bodyPr/>
        <a:lstStyle/>
        <a:p>
          <a:endParaRPr lang="en-US"/>
        </a:p>
      </dgm:t>
    </dgm:pt>
    <dgm:pt modelId="{21018ED3-2DAF-4E36-B570-C33C82A88385}">
      <dgm:prSet/>
      <dgm:spPr/>
      <dgm:t>
        <a:bodyPr/>
        <a:lstStyle/>
        <a:p>
          <a:pPr>
            <a:defRPr cap="all"/>
          </a:pPr>
          <a:r>
            <a:rPr lang="en-US" dirty="0"/>
            <a:t>Lack of services AND COMMUNITY RESOURCES   </a:t>
          </a:r>
        </a:p>
      </dgm:t>
    </dgm:pt>
    <dgm:pt modelId="{55B96013-A223-4523-8F10-C2563DD591B0}" type="parTrans" cxnId="{03ADC953-E0D9-4ACC-8CD5-218F82457730}">
      <dgm:prSet/>
      <dgm:spPr/>
      <dgm:t>
        <a:bodyPr/>
        <a:lstStyle/>
        <a:p>
          <a:endParaRPr lang="en-US"/>
        </a:p>
      </dgm:t>
    </dgm:pt>
    <dgm:pt modelId="{E3577171-A0E5-4C4F-AD4C-7CE889E491EC}" type="sibTrans" cxnId="{03ADC953-E0D9-4ACC-8CD5-218F82457730}">
      <dgm:prSet/>
      <dgm:spPr/>
      <dgm:t>
        <a:bodyPr/>
        <a:lstStyle/>
        <a:p>
          <a:endParaRPr lang="en-US"/>
        </a:p>
      </dgm:t>
    </dgm:pt>
    <dgm:pt modelId="{36207BC4-4631-BE40-A38C-AB9E1DAB1C8E}" type="pres">
      <dgm:prSet presAssocID="{EC11F720-AA4D-4E6D-A55B-24095312D448}" presName="vert0" presStyleCnt="0">
        <dgm:presLayoutVars>
          <dgm:dir/>
          <dgm:animOne val="branch"/>
          <dgm:animLvl val="lvl"/>
        </dgm:presLayoutVars>
      </dgm:prSet>
      <dgm:spPr/>
    </dgm:pt>
    <dgm:pt modelId="{C64BE74B-40F2-874C-B81B-36BB3F1D4D8F}" type="pres">
      <dgm:prSet presAssocID="{1388134D-410E-412C-9924-33EF6816F6B1}" presName="thickLine" presStyleLbl="alignNode1" presStyleIdx="0" presStyleCnt="3"/>
      <dgm:spPr/>
    </dgm:pt>
    <dgm:pt modelId="{828AA94A-72AC-8749-A693-F3FADEAE663C}" type="pres">
      <dgm:prSet presAssocID="{1388134D-410E-412C-9924-33EF6816F6B1}" presName="horz1" presStyleCnt="0"/>
      <dgm:spPr/>
    </dgm:pt>
    <dgm:pt modelId="{5DC78136-C139-E542-BB22-59577ABC0DE5}" type="pres">
      <dgm:prSet presAssocID="{1388134D-410E-412C-9924-33EF6816F6B1}" presName="tx1" presStyleLbl="revTx" presStyleIdx="0" presStyleCnt="3"/>
      <dgm:spPr/>
    </dgm:pt>
    <dgm:pt modelId="{0A78B155-7D8C-DB49-9197-F78523E3ACE0}" type="pres">
      <dgm:prSet presAssocID="{1388134D-410E-412C-9924-33EF6816F6B1}" presName="vert1" presStyleCnt="0"/>
      <dgm:spPr/>
    </dgm:pt>
    <dgm:pt modelId="{D43FDBD0-76FA-4B4F-A617-AFAB479F7B0F}" type="pres">
      <dgm:prSet presAssocID="{7C4031B8-A816-4B39-A55C-DF6EC5208D48}" presName="thickLine" presStyleLbl="alignNode1" presStyleIdx="1" presStyleCnt="3"/>
      <dgm:spPr/>
    </dgm:pt>
    <dgm:pt modelId="{DD6A1CC3-54C8-2443-A89A-B2901FF83EFC}" type="pres">
      <dgm:prSet presAssocID="{7C4031B8-A816-4B39-A55C-DF6EC5208D48}" presName="horz1" presStyleCnt="0"/>
      <dgm:spPr/>
    </dgm:pt>
    <dgm:pt modelId="{D1B5779F-1B21-1449-820E-CE70161873EC}" type="pres">
      <dgm:prSet presAssocID="{7C4031B8-A816-4B39-A55C-DF6EC5208D48}" presName="tx1" presStyleLbl="revTx" presStyleIdx="1" presStyleCnt="3"/>
      <dgm:spPr/>
    </dgm:pt>
    <dgm:pt modelId="{80A10429-C291-B74B-B0C1-B86D8457CA9E}" type="pres">
      <dgm:prSet presAssocID="{7C4031B8-A816-4B39-A55C-DF6EC5208D48}" presName="vert1" presStyleCnt="0"/>
      <dgm:spPr/>
    </dgm:pt>
    <dgm:pt modelId="{3B974C5F-5565-134C-9AAC-6A6DD6CEFEA3}" type="pres">
      <dgm:prSet presAssocID="{21018ED3-2DAF-4E36-B570-C33C82A88385}" presName="thickLine" presStyleLbl="alignNode1" presStyleIdx="2" presStyleCnt="3"/>
      <dgm:spPr/>
    </dgm:pt>
    <dgm:pt modelId="{B2EB4F95-4034-1645-AFE0-BD621C19639C}" type="pres">
      <dgm:prSet presAssocID="{21018ED3-2DAF-4E36-B570-C33C82A88385}" presName="horz1" presStyleCnt="0"/>
      <dgm:spPr/>
    </dgm:pt>
    <dgm:pt modelId="{3566C694-07EA-604A-83D6-A511A4152890}" type="pres">
      <dgm:prSet presAssocID="{21018ED3-2DAF-4E36-B570-C33C82A88385}" presName="tx1" presStyleLbl="revTx" presStyleIdx="2" presStyleCnt="3"/>
      <dgm:spPr/>
    </dgm:pt>
    <dgm:pt modelId="{CAA1478E-FEA4-E94E-BA5A-51ED6DC99B13}" type="pres">
      <dgm:prSet presAssocID="{21018ED3-2DAF-4E36-B570-C33C82A88385}" presName="vert1" presStyleCnt="0"/>
      <dgm:spPr/>
    </dgm:pt>
  </dgm:ptLst>
  <dgm:cxnLst>
    <dgm:cxn modelId="{18B85415-C58D-0645-AB34-07BCBE4AE67A}" type="presOf" srcId="{1388134D-410E-412C-9924-33EF6816F6B1}" destId="{5DC78136-C139-E542-BB22-59577ABC0DE5}" srcOrd="0" destOrd="0" presId="urn:microsoft.com/office/officeart/2008/layout/LinedList"/>
    <dgm:cxn modelId="{03ADC953-E0D9-4ACC-8CD5-218F82457730}" srcId="{EC11F720-AA4D-4E6D-A55B-24095312D448}" destId="{21018ED3-2DAF-4E36-B570-C33C82A88385}" srcOrd="2" destOrd="0" parTransId="{55B96013-A223-4523-8F10-C2563DD591B0}" sibTransId="{E3577171-A0E5-4C4F-AD4C-7CE889E491EC}"/>
    <dgm:cxn modelId="{7B1F6557-E0C3-496F-A120-7259332E7A26}" srcId="{EC11F720-AA4D-4E6D-A55B-24095312D448}" destId="{7C4031B8-A816-4B39-A55C-DF6EC5208D48}" srcOrd="1" destOrd="0" parTransId="{8A1C9E60-2D05-4763-BFB8-1ED70D8E5506}" sibTransId="{DCA1827A-E8B6-4DC2-9296-B02E1118BBBA}"/>
    <dgm:cxn modelId="{5069F6D5-B68D-4658-9675-16C3FDADF357}" srcId="{EC11F720-AA4D-4E6D-A55B-24095312D448}" destId="{1388134D-410E-412C-9924-33EF6816F6B1}" srcOrd="0" destOrd="0" parTransId="{234EC937-9FA0-42F2-BE14-D4BC43FE09EA}" sibTransId="{48FE1CA1-5128-444D-A7DA-A5E88675BFD8}"/>
    <dgm:cxn modelId="{E6BDBDD6-B2B3-F048-9ACB-9D8CBBEBAD9B}" type="presOf" srcId="{21018ED3-2DAF-4E36-B570-C33C82A88385}" destId="{3566C694-07EA-604A-83D6-A511A4152890}" srcOrd="0" destOrd="0" presId="urn:microsoft.com/office/officeart/2008/layout/LinedList"/>
    <dgm:cxn modelId="{A25646DB-EAAB-F341-BAEB-ED620C18B848}" type="presOf" srcId="{7C4031B8-A816-4B39-A55C-DF6EC5208D48}" destId="{D1B5779F-1B21-1449-820E-CE70161873EC}" srcOrd="0" destOrd="0" presId="urn:microsoft.com/office/officeart/2008/layout/LinedList"/>
    <dgm:cxn modelId="{005B4FFB-3D97-7E4F-9E68-2585563EAD4A}" type="presOf" srcId="{EC11F720-AA4D-4E6D-A55B-24095312D448}" destId="{36207BC4-4631-BE40-A38C-AB9E1DAB1C8E}" srcOrd="0" destOrd="0" presId="urn:microsoft.com/office/officeart/2008/layout/LinedList"/>
    <dgm:cxn modelId="{53FC8000-3D69-694A-BBE9-2584BF30982C}" type="presParOf" srcId="{36207BC4-4631-BE40-A38C-AB9E1DAB1C8E}" destId="{C64BE74B-40F2-874C-B81B-36BB3F1D4D8F}" srcOrd="0" destOrd="0" presId="urn:microsoft.com/office/officeart/2008/layout/LinedList"/>
    <dgm:cxn modelId="{44A87CEF-755B-BD47-B580-942AAA73EEF9}" type="presParOf" srcId="{36207BC4-4631-BE40-A38C-AB9E1DAB1C8E}" destId="{828AA94A-72AC-8749-A693-F3FADEAE663C}" srcOrd="1" destOrd="0" presId="urn:microsoft.com/office/officeart/2008/layout/LinedList"/>
    <dgm:cxn modelId="{D1D54922-20E1-C84C-A208-0646B82F768A}" type="presParOf" srcId="{828AA94A-72AC-8749-A693-F3FADEAE663C}" destId="{5DC78136-C139-E542-BB22-59577ABC0DE5}" srcOrd="0" destOrd="0" presId="urn:microsoft.com/office/officeart/2008/layout/LinedList"/>
    <dgm:cxn modelId="{22853B6A-4F3E-6B49-BE9F-C73314EAE3D0}" type="presParOf" srcId="{828AA94A-72AC-8749-A693-F3FADEAE663C}" destId="{0A78B155-7D8C-DB49-9197-F78523E3ACE0}" srcOrd="1" destOrd="0" presId="urn:microsoft.com/office/officeart/2008/layout/LinedList"/>
    <dgm:cxn modelId="{323FC6A4-BC1F-924B-87A6-E14783B23B7E}" type="presParOf" srcId="{36207BC4-4631-BE40-A38C-AB9E1DAB1C8E}" destId="{D43FDBD0-76FA-4B4F-A617-AFAB479F7B0F}" srcOrd="2" destOrd="0" presId="urn:microsoft.com/office/officeart/2008/layout/LinedList"/>
    <dgm:cxn modelId="{6DD214D3-E30A-004A-ADDE-5626C1AF8E8E}" type="presParOf" srcId="{36207BC4-4631-BE40-A38C-AB9E1DAB1C8E}" destId="{DD6A1CC3-54C8-2443-A89A-B2901FF83EFC}" srcOrd="3" destOrd="0" presId="urn:microsoft.com/office/officeart/2008/layout/LinedList"/>
    <dgm:cxn modelId="{A320A1FE-CCCC-CE45-A50F-91FF168B8D2A}" type="presParOf" srcId="{DD6A1CC3-54C8-2443-A89A-B2901FF83EFC}" destId="{D1B5779F-1B21-1449-820E-CE70161873EC}" srcOrd="0" destOrd="0" presId="urn:microsoft.com/office/officeart/2008/layout/LinedList"/>
    <dgm:cxn modelId="{7B7BD7C1-AC1B-1E4B-9665-60F6C0DFEA7F}" type="presParOf" srcId="{DD6A1CC3-54C8-2443-A89A-B2901FF83EFC}" destId="{80A10429-C291-B74B-B0C1-B86D8457CA9E}" srcOrd="1" destOrd="0" presId="urn:microsoft.com/office/officeart/2008/layout/LinedList"/>
    <dgm:cxn modelId="{21C94EC3-AF6B-F64A-82FF-FEF85F0D9AA7}" type="presParOf" srcId="{36207BC4-4631-BE40-A38C-AB9E1DAB1C8E}" destId="{3B974C5F-5565-134C-9AAC-6A6DD6CEFEA3}" srcOrd="4" destOrd="0" presId="urn:microsoft.com/office/officeart/2008/layout/LinedList"/>
    <dgm:cxn modelId="{947FCA95-F151-7346-B99B-97E47F4A5F96}" type="presParOf" srcId="{36207BC4-4631-BE40-A38C-AB9E1DAB1C8E}" destId="{B2EB4F95-4034-1645-AFE0-BD621C19639C}" srcOrd="5" destOrd="0" presId="urn:microsoft.com/office/officeart/2008/layout/LinedList"/>
    <dgm:cxn modelId="{F6011A6D-940F-574B-9D05-67B1AFDDB43E}" type="presParOf" srcId="{B2EB4F95-4034-1645-AFE0-BD621C19639C}" destId="{3566C694-07EA-604A-83D6-A511A4152890}" srcOrd="0" destOrd="0" presId="urn:microsoft.com/office/officeart/2008/layout/LinedList"/>
    <dgm:cxn modelId="{0D9470C2-6854-E242-B493-93CE699E3E84}" type="presParOf" srcId="{B2EB4F95-4034-1645-AFE0-BD621C19639C}" destId="{CAA1478E-FEA4-E94E-BA5A-51ED6DC99B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478D6-A1FA-A84D-84A1-8466FD0E361D}">
      <dsp:nvSpPr>
        <dsp:cNvPr id="0" name=""/>
        <dsp:cNvSpPr/>
      </dsp:nvSpPr>
      <dsp:spPr>
        <a:xfrm>
          <a:off x="0" y="98654"/>
          <a:ext cx="11392670" cy="30378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Self Directed Support (SDS) is the way social care is delivered in Scotland</a:t>
          </a:r>
        </a:p>
      </dsp:txBody>
      <dsp:txXfrm>
        <a:off x="148296" y="246950"/>
        <a:ext cx="11096078" cy="2741265"/>
      </dsp:txXfrm>
    </dsp:sp>
    <dsp:sp modelId="{F996B766-70A4-8A41-944A-5CE392F4FF95}">
      <dsp:nvSpPr>
        <dsp:cNvPr id="0" name=""/>
        <dsp:cNvSpPr/>
      </dsp:nvSpPr>
      <dsp:spPr>
        <a:xfrm rot="5400000">
          <a:off x="6491078" y="1000848"/>
          <a:ext cx="2430286" cy="729843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COLLABERATION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PARTICPATION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DIGNITY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RESPECT</a:t>
          </a:r>
        </a:p>
      </dsp:txBody>
      <dsp:txXfrm rot="-5400000">
        <a:off x="4057007" y="3553557"/>
        <a:ext cx="7179793" cy="2193012"/>
      </dsp:txXfrm>
    </dsp:sp>
    <dsp:sp modelId="{75A695BD-3D2B-064B-8097-8CD24FBD95FE}">
      <dsp:nvSpPr>
        <dsp:cNvPr id="0" name=""/>
        <dsp:cNvSpPr/>
      </dsp:nvSpPr>
      <dsp:spPr>
        <a:xfrm>
          <a:off x="0" y="3189826"/>
          <a:ext cx="4105367" cy="3037857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Based on values in action:</a:t>
          </a:r>
        </a:p>
      </dsp:txBody>
      <dsp:txXfrm>
        <a:off x="148296" y="3338122"/>
        <a:ext cx="3808775" cy="2741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0EBC7-7BE1-FB47-A1CA-228D00931C2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9EE47-8FBC-0F4D-9F88-C8D8499725E2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Community brokerage is about supporting people in their own communities, through early intervention and maximising the use of community resources.</a:t>
          </a:r>
          <a:endParaRPr lang="en-US" sz="2500" kern="1200"/>
        </a:p>
      </dsp:txBody>
      <dsp:txXfrm>
        <a:off x="0" y="0"/>
        <a:ext cx="6900512" cy="1384035"/>
      </dsp:txXfrm>
    </dsp:sp>
    <dsp:sp modelId="{AE2D9202-7648-F140-B75D-B247B8D3D1B1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EC548-8172-F44A-A602-1DFD617AAD65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It includes supporting access to social care through any of the SDS options.</a:t>
          </a:r>
          <a:endParaRPr lang="en-US" sz="2500" kern="1200"/>
        </a:p>
      </dsp:txBody>
      <dsp:txXfrm>
        <a:off x="0" y="1384035"/>
        <a:ext cx="6900512" cy="1384035"/>
      </dsp:txXfrm>
    </dsp:sp>
    <dsp:sp modelId="{37C1C68B-71F6-5444-AD51-526A63EE102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3E279-F697-4542-9481-DE7DABB7C207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It is a way of working which encourages communities and individuals to be resilient and exercise choice and control.</a:t>
          </a:r>
          <a:endParaRPr lang="en-US" sz="2500" kern="1200"/>
        </a:p>
      </dsp:txBody>
      <dsp:txXfrm>
        <a:off x="0" y="2768070"/>
        <a:ext cx="6900512" cy="1384035"/>
      </dsp:txXfrm>
    </dsp:sp>
    <dsp:sp modelId="{FA6A3291-D347-634C-8464-0511CC6FABE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25A89-6067-2A4E-8F65-AE3C7D95DCD9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The model of community brokerage was first established in Scotland at the time that Self-directed Support legislation came into effect. </a:t>
          </a:r>
          <a:endParaRPr lang="en-US" sz="25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45E56-C44A-B64F-B316-C081494BAF89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96CAF-BFFE-3043-8CEA-89AA0602840A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 Perth and Kinross the rate is £19.17/hr  paid to the employer </a:t>
          </a:r>
          <a:endParaRPr lang="en-US" sz="2000" kern="1200" dirty="0"/>
        </a:p>
      </dsp:txBody>
      <dsp:txXfrm>
        <a:off x="0" y="675"/>
        <a:ext cx="6900512" cy="1106957"/>
      </dsp:txXfrm>
    </dsp:sp>
    <dsp:sp modelId="{E26828CC-3246-604C-A46A-61D816225694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0C432-B618-3346-8C1F-5146A9DCF513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Developing the PA workforce and recognizing the work they do</a:t>
          </a:r>
        </a:p>
      </dsp:txBody>
      <dsp:txXfrm>
        <a:off x="0" y="1107633"/>
        <a:ext cx="6900512" cy="1106957"/>
      </dsp:txXfrm>
    </dsp:sp>
    <dsp:sp modelId="{FBC5ADFA-DD40-4C47-A54F-9ED14A84431F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DAB79-09E1-244E-A993-502E4F8E70F2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Supporting to upskill PA’s through advice and signposting to relevant training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Training Hub - </a:t>
          </a:r>
          <a:r>
            <a:rPr lang="en-GB" sz="2000" kern="1200" dirty="0"/>
            <a:t>https://www.cilpk.org.uk/personal-assistants/</a:t>
          </a:r>
          <a:endParaRPr lang="en-US" sz="2000" kern="1200" dirty="0"/>
        </a:p>
      </dsp:txBody>
      <dsp:txXfrm>
        <a:off x="0" y="2214591"/>
        <a:ext cx="6900512" cy="1106957"/>
      </dsp:txXfrm>
    </dsp:sp>
    <dsp:sp modelId="{57C1BF25-1FC9-8C4E-843E-6A5FC1547EF6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28FF8-487E-9343-BA48-B763FA0B0180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Provide ongoing support </a:t>
          </a:r>
        </a:p>
      </dsp:txBody>
      <dsp:txXfrm>
        <a:off x="0" y="3321549"/>
        <a:ext cx="6900512" cy="1106957"/>
      </dsp:txXfrm>
    </dsp:sp>
    <dsp:sp modelId="{BABC9318-0408-0D4E-AF8C-4F839B47B5D0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3BD4B-19D3-A440-89DA-72E522FBE384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Advertising on behalf of families – Linking to PA’s</a:t>
          </a:r>
        </a:p>
      </dsp:txBody>
      <dsp:txXfrm>
        <a:off x="0" y="4428507"/>
        <a:ext cx="6900512" cy="1106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BE74B-40F2-874C-B81B-36BB3F1D4D8F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78136-C139-E542-BB22-59577ABC0DE5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900" kern="1200" dirty="0"/>
            <a:t>Personal Assistants	</a:t>
          </a:r>
        </a:p>
      </dsp:txBody>
      <dsp:txXfrm>
        <a:off x="0" y="2703"/>
        <a:ext cx="6900512" cy="1843578"/>
      </dsp:txXfrm>
    </dsp:sp>
    <dsp:sp modelId="{D43FDBD0-76FA-4B4F-A617-AFAB479F7B0F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5779F-1B21-1449-820E-CE70161873EC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900" kern="1200"/>
            <a:t>SDS knowledge</a:t>
          </a:r>
        </a:p>
      </dsp:txBody>
      <dsp:txXfrm>
        <a:off x="0" y="1846281"/>
        <a:ext cx="6900512" cy="1843578"/>
      </dsp:txXfrm>
    </dsp:sp>
    <dsp:sp modelId="{3B974C5F-5565-134C-9AAC-6A6DD6CEFEA3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6C694-07EA-604A-83D6-A511A4152890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900" kern="1200" dirty="0"/>
            <a:t>Lack of services AND COMMUNITY RESOURCES   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694C-8312-7842-99EE-6BB435699750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CAE37-21CA-E249-93EB-5802322BD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6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6684" y="0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4675" y="384175"/>
            <a:ext cx="3422650" cy="1925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38400"/>
            <a:ext cx="9753600" cy="2311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main principle of SDS is to provide individuals who require social care support with more choice and control over their lives and how their support is delivered.</a:t>
            </a:r>
          </a:p>
          <a:p>
            <a:endParaRPr lang="en-US"/>
          </a:p>
          <a:p>
            <a:r>
              <a:rPr lang="en-US"/>
              <a:t>It's about helping people to live a good life:</a:t>
            </a:r>
          </a:p>
          <a:p>
            <a:endParaRPr lang="en-US"/>
          </a:p>
          <a:p>
            <a:r>
              <a:rPr lang="en-US"/>
              <a:t>- Help to get out &amp; about</a:t>
            </a:r>
          </a:p>
          <a:p>
            <a:endParaRPr lang="en-US"/>
          </a:p>
          <a:p>
            <a:r>
              <a:rPr lang="en-US"/>
              <a:t>- Help to stay safe and well</a:t>
            </a:r>
          </a:p>
          <a:p>
            <a:endParaRPr lang="en-US"/>
          </a:p>
          <a:p>
            <a:r>
              <a:rPr lang="en-US"/>
              <a:t>- Help to do what matters to me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Everyone is entitled to an assessment for social care or SDS: it is available to children, adults and unpaid carers.</a:t>
            </a:r>
          </a:p>
          <a:p>
            <a:endParaRPr lang="en-US"/>
          </a:p>
          <a:p>
            <a:r>
              <a:rPr lang="en-US"/>
              <a:t>SDS is founded in legislation - primarily the Social Care Act 2013 which states: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76800"/>
            <a:ext cx="5283200" cy="2559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6684" y="4876800"/>
            <a:ext cx="5283200" cy="2559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BAF6-65D5-9712-5CE5-D58637735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ED36D-062B-0ECE-8C29-4C9196254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7EBFA-3556-BC23-C966-F846120C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BFA5-4664-FE43-BDF2-F1A2959FCB8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7E14A-807E-8E2D-96AD-303CA4B6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D8493-EADF-5C6D-1B54-2647AA36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43E0-D3FD-3A45-BACE-449F4E8D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0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DB8F-E2D9-1C3B-7531-EC9BEF38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25769-C6D3-0166-15FC-5EF01FC54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A3A07-2A82-67EB-A3B8-E67961B1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BFA5-4664-FE43-BDF2-F1A2959FCB8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7D6DD-B8FA-F0C1-231D-B3B87A13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B9D1-6B0A-2C78-135D-EA22EBF1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43E0-D3FD-3A45-BACE-449F4E8D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7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CBC8FE-A485-E2C5-AAA3-08DA92E10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FC3D4-C21B-E652-5F12-8E77AADC1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B8F3C-401C-17CA-AE15-E93734DE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BFA5-4664-FE43-BDF2-F1A2959FCB8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F42D2-4632-EB83-94C1-652BE57F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02B16-FB0A-D972-C02C-C647E1FD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43E0-D3FD-3A45-BACE-449F4E8D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5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4A12B-CCF1-AD83-A3E4-76EAA85B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1FAAD-6648-8C9C-80F1-C09304AB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8E25B-F53F-A5A4-70A9-330815FE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BFA5-4664-FE43-BDF2-F1A2959FCB8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DF254-07C3-27E5-62DD-E67E2936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145D2-70C2-E9BB-53EB-26424507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43E0-D3FD-3A45-BACE-449F4E8D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A7B7-6305-EA79-1165-5952DD5E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302DD-F8E3-A806-3EDF-5624C7DDF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7006-2048-7B71-A73A-0DF5C1B5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BFA5-4664-FE43-BDF2-F1A2959FCB8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03026-6A71-474F-09B1-6535D4A3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73912-FA33-61B3-1FD9-A2F892DF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43E0-D3FD-3A45-BACE-449F4E8D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1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8C08-B4BE-9DD0-D27C-DB8EFFDC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A885-B70D-05D3-A62B-7C33FE231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1087A-79A0-E1B8-D91A-ABAA9B316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AE354-4613-41F8-BA2B-CA91D75B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BFA5-4664-FE43-BDF2-F1A2959FCB8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06837-72A2-82E4-29F6-F16806345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569DF-3699-91A9-63B2-1B120E75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43E0-D3FD-3A45-BACE-449F4E8D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9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D0DC-5DCB-E42C-EA50-D7D95A35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C359C-2B77-2F69-4DFE-9045FB68D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35AC3-F083-E712-7F00-8BF13487B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AFE8E-5A42-0C9B-D203-1004E6DB5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2D24B-EE46-8794-FEC0-E8BABBF03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37CCF-EB69-1E54-240E-5B155E4B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BFA5-4664-FE43-BDF2-F1A2959FCB8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380ECC-92EE-2210-9EEA-9C72E7AC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DEC26-20D6-0060-EA13-4C863968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43E0-D3FD-3A45-BACE-449F4E8D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A0C5-0123-2710-CCF0-00124B1C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A9F21-1261-AC2B-FE8C-145BF3CB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BFA5-4664-FE43-BDF2-F1A2959FCB8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AC818-0C51-0004-FB4E-95BC6EFC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38B9D-BCA9-F1C1-3021-4D3E3C03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43E0-D3FD-3A45-BACE-449F4E8D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8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53B90-622E-6761-8789-6D9B4346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BFA5-4664-FE43-BDF2-F1A2959FCB8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2C7A6-E97B-6A51-AA50-CB1E4C1A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76F3C-AC8D-241A-4151-31AE9568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43E0-D3FD-3A45-BACE-449F4E8D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11F6-9633-88F8-06E0-884E51C7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16054-09D1-813D-80B0-64F97ADD0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23F5A-040B-3D8A-EABB-0B4D4B051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0D33-D3F8-D171-A465-9F8939E3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BFA5-4664-FE43-BDF2-F1A2959FCB8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6DF0F-16B4-999E-D229-542DE1A9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2ACD2-9D9A-E122-4A6E-06BE3EC4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43E0-D3FD-3A45-BACE-449F4E8D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9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77AE2-49FD-6365-60DF-C38CF5D0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6F77C-229A-EB68-69D1-D7FB6CFA7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0CB69-42E2-3253-6031-A33A1A7B2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CF5EE-C192-AD43-4442-36D35C02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BFA5-4664-FE43-BDF2-F1A2959FCB8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0EBEF-BFC6-FC7E-DAB1-1926076F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8F5AE-C202-3AF4-B04D-A7A96CD2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43E0-D3FD-3A45-BACE-449F4E8D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0E0D0-36F2-B20A-61DD-A1200A6B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D552F-FAD3-C19B-7F93-9283AEDA1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F680B-AE7A-8F85-F1F4-945A12793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0BFA5-4664-FE43-BDF2-F1A2959FCB8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41B6E-8ED5-D1E9-0A7F-12388E72F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9C1C2-779B-125C-6CFC-478B81843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143E0-D3FD-3A45-BACE-449F4E8D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3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supportchoices.co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olorful text with a circle&#10;&#10;Description automatically generated">
            <a:extLst>
              <a:ext uri="{FF2B5EF4-FFF2-40B4-BE49-F238E27FC236}">
                <a16:creationId xmlns:a16="http://schemas.microsoft.com/office/drawing/2014/main" id="{2931D858-692B-29A2-DF96-6E57B5E30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90"/>
          <a:stretch/>
        </p:blipFill>
        <p:spPr>
          <a:xfrm>
            <a:off x="2807268" y="228600"/>
            <a:ext cx="650126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2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AFAF7-A8FC-FDC6-1A07-5E960D08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2600" b="1" i="0" u="none" strike="noStrike" dirty="0">
                <a:effectLst/>
                <a:latin typeface="+mn-lt"/>
              </a:rPr>
              <a:t>Personal Assistants in Perth and Kinross</a:t>
            </a:r>
            <a:br>
              <a:rPr lang="en-GB" sz="2600" b="1" i="0" u="none" strike="noStrike" dirty="0">
                <a:effectLst/>
                <a:latin typeface="+mn-lt"/>
              </a:rPr>
            </a:br>
            <a:br>
              <a:rPr lang="en-GB" sz="2600" b="1" i="0" u="none" strike="noStrike" dirty="0">
                <a:effectLst/>
                <a:latin typeface="+mn-lt"/>
              </a:rPr>
            </a:br>
            <a:br>
              <a:rPr lang="en-GB" sz="2600" b="1" i="0" u="none" strike="noStrike" dirty="0">
                <a:effectLst/>
                <a:latin typeface="+mn-lt"/>
              </a:rPr>
            </a:br>
            <a:br>
              <a:rPr lang="en-GB" sz="2600" i="0" u="none" strike="noStrike" dirty="0">
                <a:effectLst/>
                <a:latin typeface="+mn-lt"/>
              </a:rPr>
            </a:br>
            <a:r>
              <a:rPr lang="en-GB" sz="2600" i="0" u="none" strike="noStrike" dirty="0">
                <a:effectLst/>
                <a:latin typeface="+mn-lt"/>
              </a:rPr>
              <a:t>The Scottish Government</a:t>
            </a:r>
            <a:r>
              <a:rPr lang="en-GB" sz="2600" b="0" i="0" u="none" strike="noStrike" dirty="0">
                <a:effectLst/>
                <a:latin typeface="+mn-lt"/>
              </a:rPr>
              <a:t>:  the minimum rate of pay for Personal Assistants will increase to £12.60 an hour from April 2025.</a:t>
            </a:r>
            <a:endParaRPr lang="en-US" sz="2600" dirty="0">
              <a:latin typeface="+mn-lt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B810BE-DBD6-A903-32C4-D1FB64AA8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18774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51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3FDB-DDDA-F60F-6293-BD640A9B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2889540" cy="2275798"/>
          </a:xfrm>
        </p:spPr>
        <p:txBody>
          <a:bodyPr anchor="ctr">
            <a:normAutofit/>
          </a:bodyPr>
          <a:lstStyle/>
          <a:p>
            <a:r>
              <a:rPr lang="en-US" dirty="0"/>
              <a:t>Our biggest challenges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A0D1D73-1F23-B000-FAE8-2E951D8AC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227637"/>
              </p:ext>
            </p:extLst>
          </p:nvPr>
        </p:nvGraphicFramePr>
        <p:xfrm>
          <a:off x="4406490" y="681037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Entrepreneur Searches for Clues with Magnifying Glass - Vector Image">
            <a:extLst>
              <a:ext uri="{FF2B5EF4-FFF2-40B4-BE49-F238E27FC236}">
                <a16:creationId xmlns:a16="http://schemas.microsoft.com/office/drawing/2014/main" id="{0D797DE9-6A8C-2ACE-3DBF-6D38491B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8742" y="1512815"/>
            <a:ext cx="1743245" cy="99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ow good are you at “I don't know”? - letstalkcoaching Heiner Karst">
            <a:extLst>
              <a:ext uri="{FF2B5EF4-FFF2-40B4-BE49-F238E27FC236}">
                <a16:creationId xmlns:a16="http://schemas.microsoft.com/office/drawing/2014/main" id="{747B20F4-AC88-6152-A666-F276D3273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4062"/>
          <a:stretch>
            <a:fillRect/>
          </a:stretch>
        </p:blipFill>
        <p:spPr bwMode="auto">
          <a:xfrm>
            <a:off x="9754662" y="2671481"/>
            <a:ext cx="2191407" cy="15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470+ Tumbleweed Isolated Stock Illustrations, Royalty-Free Vector Graphics  &amp; Clip Art - iStock | Tumbleweed on white, Ghost town, Tumbleweed studio">
            <a:extLst>
              <a:ext uri="{FF2B5EF4-FFF2-40B4-BE49-F238E27FC236}">
                <a16:creationId xmlns:a16="http://schemas.microsoft.com/office/drawing/2014/main" id="{309A65ED-AA1B-5247-0A0B-67ED31472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>
            <a:fillRect/>
          </a:stretch>
        </p:blipFill>
        <p:spPr bwMode="auto">
          <a:xfrm rot="21011803">
            <a:off x="9971891" y="5857117"/>
            <a:ext cx="1938760" cy="72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3C0DCC-45DB-6CB6-9BC5-E21FB2C965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165" y="2629604"/>
            <a:ext cx="3705296" cy="335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0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9D65F345-C16C-AA3A-0BEF-3A868971B5B1}"/>
              </a:ext>
            </a:extLst>
          </p:cNvPr>
          <p:cNvSpPr txBox="1"/>
          <p:nvPr/>
        </p:nvSpPr>
        <p:spPr>
          <a:xfrm>
            <a:off x="949570" y="403829"/>
            <a:ext cx="8710879" cy="354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n-US" sz="2800" dirty="0">
                <a:cs typeface="Aharoni" panose="02010803020104030203" pitchFamily="2" charset="-79"/>
              </a:rPr>
              <a:t>2024 statistics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601C84A-EBBE-C8A7-7391-0709B48DCD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895441"/>
              </p:ext>
            </p:extLst>
          </p:nvPr>
        </p:nvGraphicFramePr>
        <p:xfrm>
          <a:off x="737820" y="948952"/>
          <a:ext cx="4936149" cy="342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CBAF83-8FF8-8F90-357A-9AF31F910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18131"/>
              </p:ext>
            </p:extLst>
          </p:nvPr>
        </p:nvGraphicFramePr>
        <p:xfrm>
          <a:off x="6670430" y="3692769"/>
          <a:ext cx="4572000" cy="286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8324C62-3A8E-8408-0389-7D6E6EB82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282721"/>
              </p:ext>
            </p:extLst>
          </p:nvPr>
        </p:nvGraphicFramePr>
        <p:xfrm>
          <a:off x="737820" y="4489939"/>
          <a:ext cx="4936149" cy="194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8B3F4B7-06B2-0DA8-9D51-99000E3E5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753178"/>
              </p:ext>
            </p:extLst>
          </p:nvPr>
        </p:nvGraphicFramePr>
        <p:xfrm>
          <a:off x="6670430" y="556229"/>
          <a:ext cx="4572000" cy="298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8727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346BB-38EA-3496-612A-1431B67283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3108" y="3261206"/>
            <a:ext cx="4998720" cy="332066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r>
              <a:rPr lang="en-US" dirty="0">
                <a:latin typeface="Helveticish"/>
                <a:hlinkClick r:id="rId2"/>
              </a:rPr>
              <a:t>www.supportchoices.co.uk</a:t>
            </a:r>
            <a:endParaRPr lang="en-US" dirty="0">
              <a:latin typeface="Helveticish"/>
            </a:endParaRPr>
          </a:p>
          <a:p>
            <a:endParaRPr lang="en-US" dirty="0">
              <a:latin typeface="Helveticish"/>
            </a:endParaRPr>
          </a:p>
          <a:p>
            <a:r>
              <a:rPr lang="en-US" dirty="0">
                <a:latin typeface="Helveticish"/>
              </a:rPr>
              <a:t>01350 729130</a:t>
            </a:r>
          </a:p>
          <a:p>
            <a:endParaRPr lang="en-US" dirty="0">
              <a:latin typeface="Helveticish"/>
            </a:endParaRPr>
          </a:p>
          <a:p>
            <a:r>
              <a:rPr lang="en-US" dirty="0" err="1">
                <a:latin typeface="Helveticish"/>
              </a:rPr>
              <a:t>info@supportchoices.co.uk</a:t>
            </a:r>
            <a:endParaRPr lang="en-US" dirty="0">
              <a:latin typeface="Helveticish"/>
            </a:endParaRPr>
          </a:p>
          <a:p>
            <a:endParaRPr lang="en-US" sz="2200" dirty="0">
              <a:latin typeface="Helveticish"/>
            </a:endParaRPr>
          </a:p>
        </p:txBody>
      </p:sp>
      <p:pic>
        <p:nvPicPr>
          <p:cNvPr id="5" name="Picture 4" descr="A colorful text with a circle&#10;&#10;Description automatically generated">
            <a:extLst>
              <a:ext uri="{FF2B5EF4-FFF2-40B4-BE49-F238E27FC236}">
                <a16:creationId xmlns:a16="http://schemas.microsoft.com/office/drawing/2014/main" id="{4F109CDA-F30B-A16C-E2A9-867CCE9D7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" r="712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101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C9E2B-0C72-AD8B-9D30-6BDD82DFF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1005839"/>
            <a:ext cx="5665700" cy="5171123"/>
          </a:xfrm>
        </p:spPr>
        <p:txBody>
          <a:bodyPr>
            <a:normAutofit/>
          </a:bodyPr>
          <a:lstStyle/>
          <a:p>
            <a:r>
              <a:rPr lang="en-US" sz="2400" dirty="0"/>
              <a:t>Working across Perth and Kinross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400" dirty="0"/>
              <a:t>Funding :  Support in the Right Direction fund (</a:t>
            </a:r>
            <a:r>
              <a:rPr lang="en-US" sz="2400" dirty="0" err="1"/>
              <a:t>SiRD</a:t>
            </a:r>
            <a:r>
              <a:rPr lang="en-US" sz="2400" dirty="0"/>
              <a:t>)</a:t>
            </a:r>
          </a:p>
          <a:p>
            <a:endParaRPr lang="en-US" sz="1800" dirty="0"/>
          </a:p>
          <a:p>
            <a:r>
              <a:rPr lang="en-US" sz="2400" dirty="0"/>
              <a:t>Established by ‘Outside the Box’ </a:t>
            </a:r>
          </a:p>
          <a:p>
            <a:endParaRPr lang="en-US" sz="1800" dirty="0"/>
          </a:p>
          <a:p>
            <a:r>
              <a:rPr lang="en-US" sz="2400" dirty="0"/>
              <a:t>Independent charity since December 2020</a:t>
            </a:r>
          </a:p>
          <a:p>
            <a:endParaRPr lang="en-US" sz="1800" dirty="0"/>
          </a:p>
          <a:p>
            <a:r>
              <a:rPr lang="en-US" sz="2400" dirty="0"/>
              <a:t>Office base in Dunkeld in Community co-working space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EFA86-440B-5C8F-0FDD-1F07A3C429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4" r="10852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57" name="Arc 5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7C2BF-42F5-9959-7BE3-342AFC1C29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88" r="1900" b="4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031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C9E2B-0C72-AD8B-9D30-6BDD82DFF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859984"/>
            <a:ext cx="4750305" cy="4833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3 Community Workers (Sam, Vivian, Alison)</a:t>
            </a:r>
          </a:p>
          <a:p>
            <a:pPr marL="0" indent="0">
              <a:buNone/>
            </a:pPr>
            <a:r>
              <a:rPr lang="en-US" sz="2400" dirty="0"/>
              <a:t>(Community Brokerage qualified)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Manager (Richard) </a:t>
            </a:r>
          </a:p>
          <a:p>
            <a:endParaRPr lang="en-US" dirty="0"/>
          </a:p>
          <a:p>
            <a:r>
              <a:rPr lang="en-US" dirty="0"/>
              <a:t>Administrator  (Vicky)</a:t>
            </a:r>
          </a:p>
          <a:p>
            <a:endParaRPr lang="en-US" dirty="0"/>
          </a:p>
          <a:p>
            <a:r>
              <a:rPr lang="en-US" dirty="0"/>
              <a:t>Board of Trustees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FD950AD-2984-21CD-F5C5-8210230C1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885092" cy="8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3FAF319A-6EB6-48D1-3DE8-33E44F7F5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colorful text with a circle&#10;&#10;Description automatically generated">
            <a:extLst>
              <a:ext uri="{FF2B5EF4-FFF2-40B4-BE49-F238E27FC236}">
                <a16:creationId xmlns:a16="http://schemas.microsoft.com/office/drawing/2014/main" id="{2421E0E9-690B-6CDA-4452-95DA2C27F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9" b="5"/>
          <a:stretch/>
        </p:blipFill>
        <p:spPr>
          <a:xfrm>
            <a:off x="4923026" y="3741642"/>
            <a:ext cx="2177517" cy="2392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21499DC-C3E2-32F1-9C27-8BF85F2CE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722" y="363255"/>
            <a:ext cx="1560328" cy="27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40E2857-64D8-6290-CCDE-08D5D334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83" y="393456"/>
            <a:ext cx="1560328" cy="27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5D65372-CE77-F5E8-EEDE-97E22F61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00" y="3581400"/>
            <a:ext cx="1560328" cy="27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4859416-A958-8BCE-529E-50AC193B7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598" y="363255"/>
            <a:ext cx="1560328" cy="27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chard newsletter_edited_edited_edited.">
            <a:extLst>
              <a:ext uri="{FF2B5EF4-FFF2-40B4-BE49-F238E27FC236}">
                <a16:creationId xmlns:a16="http://schemas.microsoft.com/office/drawing/2014/main" id="{46391E8F-3145-5CE1-BE83-8B6E8E2B9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58" y="3581400"/>
            <a:ext cx="1560328" cy="27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88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189BC-0E07-CB79-CFCE-1D1CFFDD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Our principles 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2886-534D-4442-6292-02932BEA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en-GB"/>
          </a:p>
          <a:p>
            <a:r>
              <a:rPr lang="en-GB" b="1"/>
              <a:t>Independence</a:t>
            </a:r>
            <a:r>
              <a:rPr lang="en-GB"/>
              <a:t> – separate from statutory services</a:t>
            </a:r>
          </a:p>
          <a:p>
            <a:r>
              <a:rPr lang="en-GB" b="1"/>
              <a:t>Impartiality</a:t>
            </a:r>
            <a:r>
              <a:rPr lang="en-GB"/>
              <a:t> – not promoting one option over another</a:t>
            </a:r>
          </a:p>
          <a:p>
            <a:r>
              <a:rPr lang="en-GB" b="1"/>
              <a:t>Person-centredness</a:t>
            </a:r>
            <a:r>
              <a:rPr lang="en-GB"/>
              <a:t> – tailored to the individual’s goals</a:t>
            </a:r>
          </a:p>
          <a:p>
            <a:r>
              <a:rPr lang="en-GB" b="1"/>
              <a:t>Empowerment</a:t>
            </a:r>
            <a:r>
              <a:rPr lang="en-GB"/>
              <a:t> – building the person’s confidence and capacity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E4E31-53F0-4700-A2E3-2743B75C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464" y="479493"/>
            <a:ext cx="4608094" cy="1325563"/>
          </a:xfrm>
        </p:spPr>
        <p:txBody>
          <a:bodyPr>
            <a:normAutofit/>
          </a:bodyPr>
          <a:lstStyle/>
          <a:p>
            <a:r>
              <a:rPr lang="en-GB" dirty="0"/>
              <a:t>What we do…….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BFA34-BD30-740E-E065-8690A10A9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7" y="120325"/>
            <a:ext cx="3128921" cy="340519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C136-49B5-7CFE-EE50-D1658C93C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440" y="1684421"/>
            <a:ext cx="9210703" cy="44925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b="1" dirty="0"/>
              <a:t>   S</a:t>
            </a:r>
            <a:r>
              <a:rPr lang="en-GB" sz="2400" dirty="0"/>
              <a:t> – Support to navigate the social care system</a:t>
            </a:r>
          </a:p>
          <a:p>
            <a:pPr marL="0" indent="0">
              <a:buNone/>
            </a:pPr>
            <a:r>
              <a:rPr lang="en-GB" sz="2400" b="1" dirty="0"/>
              <a:t>   U</a:t>
            </a:r>
            <a:r>
              <a:rPr lang="en-GB" sz="2400" dirty="0"/>
              <a:t> – Understanding your rights and entitlements</a:t>
            </a:r>
          </a:p>
          <a:p>
            <a:pPr marL="0" indent="0">
              <a:buNone/>
            </a:pPr>
            <a:r>
              <a:rPr lang="en-GB" sz="2400" b="1" dirty="0"/>
              <a:t>   P</a:t>
            </a:r>
            <a:r>
              <a:rPr lang="en-GB" sz="2400" dirty="0"/>
              <a:t> – Promoting and strengthening the Personal Assistant (PA) workforce</a:t>
            </a:r>
          </a:p>
          <a:p>
            <a:pPr marL="0" indent="0">
              <a:buNone/>
            </a:pPr>
            <a:r>
              <a:rPr lang="en-GB" sz="2400" b="1" dirty="0"/>
              <a:t>   P</a:t>
            </a:r>
            <a:r>
              <a:rPr lang="en-GB" sz="2400" dirty="0"/>
              <a:t> – Person-centred community brokerage</a:t>
            </a:r>
          </a:p>
          <a:p>
            <a:pPr marL="0" indent="0">
              <a:buNone/>
            </a:pPr>
            <a:r>
              <a:rPr lang="en-GB" sz="2400" b="1" dirty="0"/>
              <a:t>   O</a:t>
            </a:r>
            <a:r>
              <a:rPr lang="en-GB" sz="2400" dirty="0"/>
              <a:t> – Objective, independent information and advice</a:t>
            </a:r>
          </a:p>
          <a:p>
            <a:pPr marL="0" indent="0">
              <a:buNone/>
            </a:pPr>
            <a:r>
              <a:rPr lang="en-GB" sz="2400" b="1" dirty="0"/>
              <a:t>   R</a:t>
            </a:r>
            <a:r>
              <a:rPr lang="en-GB" sz="2400" dirty="0"/>
              <a:t> – Rights-based expertise in Self-Directed Support (SDS)</a:t>
            </a:r>
          </a:p>
          <a:p>
            <a:pPr marL="0" indent="0">
              <a:buNone/>
            </a:pPr>
            <a:r>
              <a:rPr lang="en-GB" sz="2400" b="1" dirty="0"/>
              <a:t>   T</a:t>
            </a:r>
            <a:r>
              <a:rPr lang="en-GB" sz="2400" dirty="0"/>
              <a:t> – Tackling inequality and service gaps</a:t>
            </a:r>
          </a:p>
        </p:txBody>
      </p:sp>
    </p:spTree>
    <p:extLst>
      <p:ext uri="{BB962C8B-B14F-4D97-AF65-F5344CB8AC3E}">
        <p14:creationId xmlns:p14="http://schemas.microsoft.com/office/powerpoint/2010/main" val="255376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extBox 5">
            <a:extLst>
              <a:ext uri="{FF2B5EF4-FFF2-40B4-BE49-F238E27FC236}">
                <a16:creationId xmlns:a16="http://schemas.microsoft.com/office/drawing/2014/main" id="{3DD0C8FD-A8A4-2F55-F7A6-2AA1D17BE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5306402"/>
              </p:ext>
            </p:extLst>
          </p:nvPr>
        </p:nvGraphicFramePr>
        <p:xfrm>
          <a:off x="314960" y="457520"/>
          <a:ext cx="11403798" cy="622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2ACA807-A6A5-6CE2-1DEF-EEC2E97514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1249" y="4046898"/>
            <a:ext cx="2212847" cy="2130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35619-88EE-7EBE-D3DF-5A7C6E175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now Your Rights - Carers of West Dunbartonshire">
            <a:extLst>
              <a:ext uri="{FF2B5EF4-FFF2-40B4-BE49-F238E27FC236}">
                <a16:creationId xmlns:a16="http://schemas.microsoft.com/office/drawing/2014/main" id="{068B9D3D-0C50-5CED-6177-120AC6C35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2" b="66255"/>
          <a:stretch>
            <a:fillRect/>
          </a:stretch>
        </p:blipFill>
        <p:spPr bwMode="auto">
          <a:xfrm>
            <a:off x="3116579" y="215728"/>
            <a:ext cx="6768765" cy="148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now Your Rights - Carers of West Dunbartonshire">
            <a:extLst>
              <a:ext uri="{FF2B5EF4-FFF2-40B4-BE49-F238E27FC236}">
                <a16:creationId xmlns:a16="http://schemas.microsoft.com/office/drawing/2014/main" id="{24214105-C333-FA32-BC1C-6B61D9716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8" b="28529"/>
          <a:stretch>
            <a:fillRect/>
          </a:stretch>
        </p:blipFill>
        <p:spPr bwMode="auto">
          <a:xfrm>
            <a:off x="3116579" y="3474944"/>
            <a:ext cx="6770797" cy="148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now Your Rights - Carers of West Dunbartonshire">
            <a:extLst>
              <a:ext uri="{FF2B5EF4-FFF2-40B4-BE49-F238E27FC236}">
                <a16:creationId xmlns:a16="http://schemas.microsoft.com/office/drawing/2014/main" id="{850A1EB9-4C5D-BE9F-9741-16C38AEE7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0" b="9847"/>
          <a:stretch>
            <a:fillRect/>
          </a:stretch>
        </p:blipFill>
        <p:spPr bwMode="auto">
          <a:xfrm>
            <a:off x="3116579" y="5065668"/>
            <a:ext cx="6770802" cy="14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now Your Rights - Carers of West Dunbartonshire">
            <a:extLst>
              <a:ext uri="{FF2B5EF4-FFF2-40B4-BE49-F238E27FC236}">
                <a16:creationId xmlns:a16="http://schemas.microsoft.com/office/drawing/2014/main" id="{6A3B1D14-9A86-0B04-F0D1-1C48F0494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8" b="45866"/>
          <a:stretch>
            <a:fillRect/>
          </a:stretch>
        </p:blipFill>
        <p:spPr bwMode="auto">
          <a:xfrm>
            <a:off x="3116580" y="1795149"/>
            <a:ext cx="6768764" cy="15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2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57333-7767-B03E-EB50-38D6E3E1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6" y="493776"/>
            <a:ext cx="10025765" cy="61750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b="1" dirty="0"/>
              <a:t>1. Initial Contact &amp; Engagement</a:t>
            </a:r>
          </a:p>
          <a:p>
            <a:pPr marL="0" indent="0">
              <a:buNone/>
            </a:pPr>
            <a:r>
              <a:rPr lang="en-GB" sz="2400" dirty="0"/>
              <a:t>The individual contacts Support Choices to explore their needs and understand SDS. Impartial information is provided about SDS options, rights, and processes.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2. Support with Decision-Making</a:t>
            </a:r>
          </a:p>
          <a:p>
            <a:pPr marL="0" indent="0">
              <a:buNone/>
            </a:pPr>
            <a:r>
              <a:rPr lang="en-GB" sz="2400" dirty="0"/>
              <a:t>The person is supported to reflect on their goals and choose the SDS option.</a:t>
            </a:r>
          </a:p>
          <a:p>
            <a:pPr marL="0" indent="0">
              <a:buNone/>
            </a:pPr>
            <a:r>
              <a:rPr lang="en-GB" sz="2400" b="1" dirty="0"/>
              <a:t>3. Support with Assessment &amp; Planning</a:t>
            </a:r>
          </a:p>
          <a:p>
            <a:pPr marL="0" indent="0">
              <a:buNone/>
            </a:pPr>
            <a:r>
              <a:rPr lang="en-GB" sz="2400" dirty="0"/>
              <a:t>Help is given with preparing for assessments and contributing to support planning.</a:t>
            </a:r>
          </a:p>
          <a:p>
            <a:pPr marL="0" indent="0">
              <a:buNone/>
            </a:pPr>
            <a:r>
              <a:rPr lang="en-GB" sz="2400" b="1" dirty="0"/>
              <a:t>4. Advocacy &amp; Representation</a:t>
            </a:r>
          </a:p>
          <a:p>
            <a:pPr marL="0" indent="0">
              <a:buNone/>
            </a:pPr>
            <a:r>
              <a:rPr lang="en-GB" sz="2400" dirty="0"/>
              <a:t>Support is offered for meetings, appeals, and ensuring the person's voice is heard.</a:t>
            </a:r>
          </a:p>
          <a:p>
            <a:pPr marL="0" indent="0">
              <a:buNone/>
            </a:pPr>
            <a:r>
              <a:rPr lang="en-GB" sz="2400" b="1" dirty="0"/>
              <a:t>5. Support with Implementation</a:t>
            </a:r>
          </a:p>
          <a:p>
            <a:pPr marL="0" indent="0">
              <a:buNone/>
            </a:pPr>
            <a:r>
              <a:rPr lang="en-GB" sz="2400" dirty="0"/>
              <a:t>Practical help is provided to set up and manage the chosen SDS option.</a:t>
            </a:r>
          </a:p>
          <a:p>
            <a:pPr marL="0" indent="0">
              <a:buNone/>
            </a:pPr>
            <a:r>
              <a:rPr lang="en-GB" sz="2400" b="1" dirty="0"/>
              <a:t>6. Ongoing Support &amp; Review</a:t>
            </a:r>
          </a:p>
          <a:p>
            <a:pPr marL="0" indent="0">
              <a:buNone/>
            </a:pPr>
            <a:r>
              <a:rPr lang="en-GB" sz="2400" dirty="0"/>
              <a:t>Continued assistance is available to review and adapt the support as needed.</a:t>
            </a:r>
          </a:p>
          <a:p>
            <a:endParaRPr lang="en-US" sz="1500" dirty="0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043CB0E0-8578-AA0A-495F-92799E81A17A}"/>
              </a:ext>
            </a:extLst>
          </p:cNvPr>
          <p:cNvSpPr/>
          <p:nvPr/>
        </p:nvSpPr>
        <p:spPr>
          <a:xfrm>
            <a:off x="10536330" y="2550060"/>
            <a:ext cx="975833" cy="18918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0BA4451D-5ED7-5D6F-C3AE-A2E0C1250E24}"/>
              </a:ext>
            </a:extLst>
          </p:cNvPr>
          <p:cNvSpPr/>
          <p:nvPr/>
        </p:nvSpPr>
        <p:spPr>
          <a:xfrm>
            <a:off x="10536331" y="3525353"/>
            <a:ext cx="975833" cy="18918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7631A625-B6E4-B5B2-B4FD-B8C1C6080035}"/>
              </a:ext>
            </a:extLst>
          </p:cNvPr>
          <p:cNvSpPr/>
          <p:nvPr/>
        </p:nvSpPr>
        <p:spPr>
          <a:xfrm>
            <a:off x="10580579" y="5207440"/>
            <a:ext cx="975833" cy="18918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A83413CB-7CFC-DC94-7DB1-A6E0BD0BFDD6}"/>
              </a:ext>
            </a:extLst>
          </p:cNvPr>
          <p:cNvSpPr/>
          <p:nvPr/>
        </p:nvSpPr>
        <p:spPr>
          <a:xfrm>
            <a:off x="10580580" y="5990896"/>
            <a:ext cx="975833" cy="18918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3418322B-590A-16F2-CBFD-12A626613D5A}"/>
              </a:ext>
            </a:extLst>
          </p:cNvPr>
          <p:cNvSpPr/>
          <p:nvPr/>
        </p:nvSpPr>
        <p:spPr>
          <a:xfrm>
            <a:off x="10580579" y="4371869"/>
            <a:ext cx="975833" cy="18918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32556-22BA-9DFE-A4E8-C4D0CCAC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Community Brokerage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FDC1B1-B9F2-A32C-7472-23BA43B02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7133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94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7E1056FD90324A8C45D243E3F29F68" ma:contentTypeVersion="15" ma:contentTypeDescription="Create a new document." ma:contentTypeScope="" ma:versionID="f95b76a34705c2a9bc10f047639415a8">
  <xsd:schema xmlns:xsd="http://www.w3.org/2001/XMLSchema" xmlns:xs="http://www.w3.org/2001/XMLSchema" xmlns:p="http://schemas.microsoft.com/office/2006/metadata/properties" xmlns:ns2="58988753-8565-4660-86a9-cad668cb0f57" xmlns:ns3="e7999d19-aa96-485b-aefc-aa36893e279e" targetNamespace="http://schemas.microsoft.com/office/2006/metadata/properties" ma:root="true" ma:fieldsID="e7772c00adc380108aeb118518f3fda2" ns2:_="" ns3:_="">
    <xsd:import namespace="58988753-8565-4660-86a9-cad668cb0f57"/>
    <xsd:import namespace="e7999d19-aa96-485b-aefc-aa36893e27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88753-8565-4660-86a9-cad668cb0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d68f739-598c-43d4-bf28-cd072c7e6e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99d19-aa96-485b-aefc-aa36893e279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b0d2416-6fb6-494b-a32b-0ce698857c64}" ma:internalName="TaxCatchAll" ma:showField="CatchAllData" ma:web="e7999d19-aa96-485b-aefc-aa36893e27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999d19-aa96-485b-aefc-aa36893e279e" xsi:nil="true"/>
    <lcf76f155ced4ddcb4097134ff3c332f xmlns="58988753-8565-4660-86a9-cad668cb0f5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EEB663-989F-404B-AC18-D5683B9AA04D}"/>
</file>

<file path=customXml/itemProps2.xml><?xml version="1.0" encoding="utf-8"?>
<ds:datastoreItem xmlns:ds="http://schemas.openxmlformats.org/officeDocument/2006/customXml" ds:itemID="{2BC185B6-3F0D-4658-BDDB-53A911214DEC}"/>
</file>

<file path=customXml/itemProps3.xml><?xml version="1.0" encoding="utf-8"?>
<ds:datastoreItem xmlns:ds="http://schemas.openxmlformats.org/officeDocument/2006/customXml" ds:itemID="{505F8085-72EB-46D5-8D71-E47B85EC721E}"/>
</file>

<file path=docProps/app.xml><?xml version="1.0" encoding="utf-8"?>
<Properties xmlns="http://schemas.openxmlformats.org/officeDocument/2006/extended-properties" xmlns:vt="http://schemas.openxmlformats.org/officeDocument/2006/docPropsVTypes">
  <TotalTime>16776</TotalTime>
  <Words>669</Words>
  <Application>Microsoft Office PowerPoint</Application>
  <PresentationFormat>Widescreen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Helveticish</vt:lpstr>
      <vt:lpstr>Office Theme</vt:lpstr>
      <vt:lpstr>PowerPoint Presentation</vt:lpstr>
      <vt:lpstr>PowerPoint Presentation</vt:lpstr>
      <vt:lpstr>PowerPoint Presentation</vt:lpstr>
      <vt:lpstr>Our principles </vt:lpstr>
      <vt:lpstr>What we do…….</vt:lpstr>
      <vt:lpstr>PowerPoint Presentation</vt:lpstr>
      <vt:lpstr>PowerPoint Presentation</vt:lpstr>
      <vt:lpstr>PowerPoint Presentation</vt:lpstr>
      <vt:lpstr>Community Brokerage </vt:lpstr>
      <vt:lpstr>Personal Assistants in Perth and Kinross    The Scottish Government:  the minimum rate of pay for Personal Assistants will increase to £12.60 an hour from April 2025.</vt:lpstr>
      <vt:lpstr>Our biggest challenges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Ibbotson</dc:creator>
  <cp:lastModifiedBy>Vivian Robertson</cp:lastModifiedBy>
  <cp:revision>26</cp:revision>
  <dcterms:created xsi:type="dcterms:W3CDTF">2024-01-04T11:33:46Z</dcterms:created>
  <dcterms:modified xsi:type="dcterms:W3CDTF">2026-01-28T21:13:48Z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0x0101007A7E1056FD90324A8C45D243E3F29F68</vt:lpwstr>
  </property>
</Properties>
</file>