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2"/>
  </p:notesMasterIdLst>
  <p:sldIdLst>
    <p:sldId id="256" r:id="rId5"/>
    <p:sldId id="257" r:id="rId6"/>
    <p:sldId id="258" r:id="rId7"/>
    <p:sldId id="269" r:id="rId8"/>
    <p:sldId id="259" r:id="rId9"/>
    <p:sldId id="270" r:id="rId10"/>
    <p:sldId id="275" r:id="rId11"/>
    <p:sldId id="267" r:id="rId12"/>
    <p:sldId id="271" r:id="rId13"/>
    <p:sldId id="261" r:id="rId14"/>
    <p:sldId id="263" r:id="rId15"/>
    <p:sldId id="262" r:id="rId16"/>
    <p:sldId id="266" r:id="rId17"/>
    <p:sldId id="268" r:id="rId18"/>
    <p:sldId id="272" r:id="rId19"/>
    <p:sldId id="273" r:id="rId20"/>
    <p:sldId id="264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65D4765-A26E-C88F-F7E4-55A55465BCE6}" v="1" dt="2026-06-01T11:16:49.50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369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192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28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notesMaster" Target="notesMasters/notesMaster1.xml"/><Relationship Id="rId27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orna O'May" userId="S::morna.omay@thirdsectorpk.org.uk::a30a5e28-3a61-4676-8471-5933008aba89" providerId="AD" clId="Web-{E65D4765-A26E-C88F-F7E4-55A55465BCE6}"/>
    <pc:docChg chg="delSld">
      <pc:chgData name="Morna O'May" userId="S::morna.omay@thirdsectorpk.org.uk::a30a5e28-3a61-4676-8471-5933008aba89" providerId="AD" clId="Web-{E65D4765-A26E-C88F-F7E4-55A55465BCE6}" dt="2026-06-01T11:16:49.508" v="0"/>
      <pc:docMkLst>
        <pc:docMk/>
      </pc:docMkLst>
      <pc:sldChg chg="del">
        <pc:chgData name="Morna O'May" userId="S::morna.omay@thirdsectorpk.org.uk::a30a5e28-3a61-4676-8471-5933008aba89" providerId="AD" clId="Web-{E65D4765-A26E-C88F-F7E4-55A55465BCE6}" dt="2026-06-01T11:16:49.508" v="0"/>
        <pc:sldMkLst>
          <pc:docMk/>
          <pc:sldMk cId="1836321994" sldId="274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A58831-FDDB-4549-ACA5-10ECC2F69FB9}" type="datetimeFigureOut">
              <a:rPr lang="en-GB" smtClean="0"/>
              <a:t>01/06/2026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E77FD1B-5A0C-48B9-9CDE-53D2260EF3C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69853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3E165D-10FD-47DD-B3B7-F74A5D46549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7FB06CC-2825-4B7C-A799-865EB35BFA6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5FA621-D75C-4EFD-A70D-22CD02753F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E76286-9860-4AC8-9162-2B846F20D3D0}" type="datetime1">
              <a:rPr lang="en-GB" smtClean="0"/>
              <a:t>01/06/2026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3667136-81F8-4F89-923C-2D90E35504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58AC53-A648-4CE3-A475-A830ADEC00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EFAC8-75F7-4F7A-80C5-EEE4E55BF2E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20734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F61505-481D-4171-BC85-EDA1445488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28AF9C2-E361-48C2-B1DC-54D8B653CFD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B16A413-438B-4EA5-B876-4C683F6D9D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F5C5A-47CF-46DA-A5AB-8668C5CD70BA}" type="datetime1">
              <a:rPr lang="en-GB" smtClean="0"/>
              <a:t>01/06/2026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F83615-1A24-46B5-A580-DD0C4C265C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F938EE-E640-40B4-96F4-439114F1BF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EFAC8-75F7-4F7A-80C5-EEE4E55BF2E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09859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60D8DC4-D372-4554-B575-93AA562CFB3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471315B-B0DC-4F92-AEEA-C097E05A159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FE1FE0-3DEE-412B-811C-44A5BD8132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E03D41-4DF7-4D2B-9ACE-5089AEAB3C35}" type="datetime1">
              <a:rPr lang="en-GB" smtClean="0"/>
              <a:t>01/06/2026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D089B8-D2BB-498D-A4A9-15AA857B24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38FF56-2356-4B81-810F-BDEF435666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EFAC8-75F7-4F7A-80C5-EEE4E55BF2E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62034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959DA2-66F8-432B-87A5-C5B545B733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9A7F69-39D5-4C2E-95BA-8165358AA4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0D6B167-DCC0-4145-B8E3-15511AA0E9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2EC976-1E4E-46FD-B82A-180FB21804C2}" type="datetime1">
              <a:rPr lang="en-GB" smtClean="0"/>
              <a:t>01/06/2026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E5D33AF-0FC9-4014-AA8B-50B29235F5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F53728-D151-4A9C-B685-3FC14E59F3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EFAC8-75F7-4F7A-80C5-EEE4E55BF2E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301381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F10A00-EA22-42A0-A279-241D059710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B3CAF4A-D44D-4529-AD6B-8147000B3A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971B9D8-7892-4E2A-8EEF-01650B77C7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3F11F6-CA39-4D21-ACF8-7C930419D8F2}" type="datetime1">
              <a:rPr lang="en-GB" smtClean="0"/>
              <a:t>01/06/2026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CCD4A9-72D1-4FA7-8548-88E5EF7088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A28F15-6A9D-44F0-BC9C-49D4DB2935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EFAC8-75F7-4F7A-80C5-EEE4E55BF2E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6201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9E62AC-7052-4E74-A676-09462A35AE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50E559-D2FC-4F15-94C2-A66173D774E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07A3E81-1B91-477B-B9F4-D3EAE3CE8EA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1A3D783-93A0-49AA-83F7-3A27363D79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BEF3F1-23B3-45D3-92F6-91F434A3B10D}" type="datetime1">
              <a:rPr lang="en-GB" smtClean="0"/>
              <a:t>01/06/2026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F651143-0FBC-4969-8DAB-1330E40683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8A28528-B939-4B20-A5B8-3CD486D0DC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EFAC8-75F7-4F7A-80C5-EEE4E55BF2E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298356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DCBCC9-D97E-4337-ABCE-6153DB3F6C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55F3A65-0118-4039-B03F-74114B5A909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2FC835F-5E5C-456F-9871-42287117BB8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A63E860-E99F-4A76-B8F7-CF3503B4830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FFAED53-1A24-44F5-A58A-9F82C4C948D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123796F-C5E8-4933-85EB-A292170B02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74387A-180B-41B4-B3C2-ED6EA140E35E}" type="datetime1">
              <a:rPr lang="en-GB" smtClean="0"/>
              <a:t>01/06/2026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7FC0157-3AA9-4649-9388-2933AF5A2A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A2624E5-EEF1-4DF6-A67B-4EC56670CE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EFAC8-75F7-4F7A-80C5-EEE4E55BF2E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92857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B7AB26-AC93-4EEE-AAB1-7E45139767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7B2BCB4-D801-42E7-8D56-6BD4D1C289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C1A6C4-25C2-446F-98B3-E92BEBB886A0}" type="datetime1">
              <a:rPr lang="en-GB" smtClean="0"/>
              <a:t>01/06/2026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4E0AACE-8216-4573-8A34-08840F09C4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DFFC188-2C72-4757-9A64-FE194BD27C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EFAC8-75F7-4F7A-80C5-EEE4E55BF2E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9126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16EC4A9-C506-471E-98F1-6D5F640819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BF4FF2-C7A0-4FB8-AA1D-70AAC086F55D}" type="datetime1">
              <a:rPr lang="en-GB" smtClean="0"/>
              <a:t>01/06/2026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B153956-3926-426C-86F1-319B8E07DB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8828B20-78C1-43DF-9DC3-BAF894BBA4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EFAC8-75F7-4F7A-80C5-EEE4E55BF2E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714676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B30FAF-001C-4AA5-BFD4-6B6E7CDE71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C3DB9B-89E7-4831-915A-E1A6431DAC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532282D-7C5A-4169-9D4D-72B68384B14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7B799C1-7BFA-45BA-829B-1CA5D89295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75D376-E9A1-4A17-8708-263DBAE54F67}" type="datetime1">
              <a:rPr lang="en-GB" smtClean="0"/>
              <a:t>01/06/2026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7799537-7B9F-43DB-8B8C-DBDC4A73AE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24147D8-D7CC-46A9-AEB6-C6A4931046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EFAC8-75F7-4F7A-80C5-EEE4E55BF2E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609182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7BBBC6-62ED-4B7B-8986-E4F3681B53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6E74CF5-1075-482D-B6E1-8AD47CF50B6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158F504-EC38-42E6-B312-48A8D3452AF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B716A4F-0E8B-40FE-A5AF-55085469DB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AC857-5B2D-4E36-9EA5-068676E97BDB}" type="datetime1">
              <a:rPr lang="en-GB" smtClean="0"/>
              <a:t>01/06/2026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3EC57F9-42B2-4E2B-9546-F87B421019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1E90B03-D837-4547-879E-2D54E99A07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EFAC8-75F7-4F7A-80C5-EEE4E55BF2E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01923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31BCBBD-99EE-44D6-9241-F6D98D6B67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03F1570-FF85-4895-9086-188F965C99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8191F9D-A58A-49AE-8886-339885F203B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C7BB13-2061-4BD4-871B-EC545C777D3E}" type="datetime1">
              <a:rPr lang="en-GB" smtClean="0"/>
              <a:t>01/06/2026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56EE124-1327-4B10-918B-57118E516A6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025F38-4865-4A23-88A0-6DEF878D873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6EFAC8-75F7-4F7A-80C5-EEE4E55BF2E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567161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https://www.facialpalsy.org.uk/donate" TargetMode="Externa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EA0322-D25C-4C63-A974-02017AE7B59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" y="486259"/>
            <a:ext cx="12192000" cy="2069386"/>
          </a:xfrm>
        </p:spPr>
        <p:txBody>
          <a:bodyPr/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Information Pack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80326E2-806A-4C21-838B-0492C0F8BD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302355"/>
            <a:ext cx="12192000" cy="156954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559EDB0-A0F1-4D9F-8D22-1F6E99A425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0908848">
            <a:off x="7038439" y="3029228"/>
            <a:ext cx="4334395" cy="1843683"/>
          </a:xfrm>
          <a:prstGeom prst="rect">
            <a:avLst/>
          </a:prstGeom>
        </p:spPr>
      </p:pic>
      <p:sp>
        <p:nvSpPr>
          <p:cNvPr id="3" name="Subtitle 2">
            <a:extLst>
              <a:ext uri="{FF2B5EF4-FFF2-40B4-BE49-F238E27FC236}">
                <a16:creationId xmlns:a16="http://schemas.microsoft.com/office/drawing/2014/main" id="{3A3B6657-DBFB-4579-BDB7-DBDEC9135E3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-188536" y="2620844"/>
            <a:ext cx="12192000" cy="791286"/>
          </a:xfrm>
        </p:spPr>
        <p:txBody>
          <a:bodyPr>
            <a:normAutofit/>
          </a:bodyPr>
          <a:lstStyle/>
          <a:p>
            <a:r>
              <a:rPr lang="en-GB" sz="4400" dirty="0">
                <a:latin typeface="Arial" panose="020B0604020202020204" pitchFamily="34" charset="0"/>
                <a:cs typeface="Arial" panose="020B0604020202020204" pitchFamily="34" charset="0"/>
              </a:rPr>
              <a:t>Facial Palsy </a:t>
            </a:r>
            <a:r>
              <a:rPr lang="en-GB" sz="4400">
                <a:latin typeface="Arial" panose="020B0604020202020204" pitchFamily="34" charset="0"/>
                <a:cs typeface="Arial" panose="020B0604020202020204" pitchFamily="34" charset="0"/>
              </a:rPr>
              <a:t>UK 2023</a:t>
            </a:r>
            <a:endParaRPr lang="en-GB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0908B61-47B6-4F73-804A-C8F759B73C7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06651" y="551458"/>
            <a:ext cx="4778697" cy="105182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CF5D6E92-7E53-4815-A42A-3E26B0AABAEB}"/>
              </a:ext>
            </a:extLst>
          </p:cNvPr>
          <p:cNvSpPr txBox="1"/>
          <p:nvPr/>
        </p:nvSpPr>
        <p:spPr>
          <a:xfrm>
            <a:off x="169682" y="5861241"/>
            <a:ext cx="772277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Facial Palsy UK (A Company Limited by Guarantee) Charity registered in England &amp; Wales (1148115) and Scotland (SC045086). Company number 08107184</a:t>
            </a:r>
          </a:p>
        </p:txBody>
      </p:sp>
    </p:spTree>
    <p:extLst>
      <p:ext uri="{BB962C8B-B14F-4D97-AF65-F5344CB8AC3E}">
        <p14:creationId xmlns:p14="http://schemas.microsoft.com/office/powerpoint/2010/main" val="11092416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32DF163-C514-4FB6-A77E-F08A204704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Facial Palsy facts and figures*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E4D8C7E-33DD-4878-BD8A-3F4C44B42F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70581"/>
            <a:ext cx="10936357" cy="5129001"/>
          </a:xfrm>
        </p:spPr>
        <p:txBody>
          <a:bodyPr>
            <a:normAutofit fontScale="47500" lnSpcReduction="2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en-GB" sz="5900" dirty="0">
                <a:latin typeface="Arial" panose="020B0604020202020204" pitchFamily="34" charset="0"/>
                <a:cs typeface="Arial" panose="020B0604020202020204" pitchFamily="34" charset="0"/>
              </a:rPr>
              <a:t>All respondents were asked what could improve their quality of life with reference to facial palsy?</a:t>
            </a:r>
          </a:p>
          <a:p>
            <a:endParaRPr lang="en-GB" sz="59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lnSpc>
                <a:spcPct val="120000"/>
              </a:lnSpc>
            </a:pPr>
            <a:r>
              <a:rPr lang="en-GB" sz="5900" dirty="0">
                <a:latin typeface="Arial" panose="020B0604020202020204" pitchFamily="34" charset="0"/>
                <a:cs typeface="Arial" panose="020B0604020202020204" pitchFamily="34" charset="0"/>
              </a:rPr>
              <a:t>Routine access to health care for people with facial palsy (84.1%)</a:t>
            </a:r>
          </a:p>
          <a:p>
            <a:pPr lvl="1">
              <a:lnSpc>
                <a:spcPct val="120000"/>
              </a:lnSpc>
            </a:pPr>
            <a:r>
              <a:rPr lang="en-GB" sz="5900" dirty="0">
                <a:latin typeface="Arial" panose="020B0604020202020204" pitchFamily="34" charset="0"/>
                <a:cs typeface="Arial" panose="020B0604020202020204" pitchFamily="34" charset="0"/>
              </a:rPr>
              <a:t>More psychological support for people with facial palsy (83.8%)</a:t>
            </a:r>
          </a:p>
          <a:p>
            <a:pPr lvl="1">
              <a:lnSpc>
                <a:spcPct val="120000"/>
              </a:lnSpc>
            </a:pPr>
            <a:r>
              <a:rPr lang="en-GB" sz="5900" dirty="0">
                <a:latin typeface="Arial" panose="020B0604020202020204" pitchFamily="34" charset="0"/>
                <a:cs typeface="Arial" panose="020B0604020202020204" pitchFamily="34" charset="0"/>
              </a:rPr>
              <a:t>More awareness of facial palsy among the general public to improve attitudes and understanding (81%)</a:t>
            </a:r>
          </a:p>
          <a:p>
            <a:pPr marL="457200" lvl="1" indent="0">
              <a:lnSpc>
                <a:spcPct val="120000"/>
              </a:lnSpc>
              <a:buNone/>
            </a:pPr>
            <a:endParaRPr lang="en-GB" sz="59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GB" sz="4600" dirty="0">
                <a:latin typeface="Arial" panose="020B0604020202020204" pitchFamily="34" charset="0"/>
                <a:cs typeface="Arial" panose="020B0604020202020204" pitchFamily="34" charset="0"/>
              </a:rPr>
              <a:t>*Based on a survey of 421 respondents in 2019.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A0A5E3D-5CFE-4935-8EAC-195D48F7B2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03270" y="258417"/>
            <a:ext cx="2889977" cy="636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45243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2A8687-378B-4F25-9CC3-AFDBED2E40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9539" y="1530626"/>
            <a:ext cx="11015870" cy="5068957"/>
          </a:xfrm>
        </p:spPr>
        <p:txBody>
          <a:bodyPr>
            <a:normAutofit fontScale="55000" lnSpcReduction="20000"/>
          </a:bodyPr>
          <a:lstStyle/>
          <a:p>
            <a:pPr>
              <a:lnSpc>
                <a:spcPct val="120000"/>
              </a:lnSpc>
            </a:pPr>
            <a:r>
              <a:rPr lang="en-GB" sz="5100" dirty="0">
                <a:latin typeface="Arial" panose="020B0604020202020204" pitchFamily="34" charset="0"/>
                <a:cs typeface="Arial" panose="020B0604020202020204" pitchFamily="34" charset="0"/>
              </a:rPr>
              <a:t>Many people who don’t fully recover from facial palsy in the first few weeks are left to get on with it.</a:t>
            </a:r>
          </a:p>
          <a:p>
            <a:pPr>
              <a:lnSpc>
                <a:spcPct val="120000"/>
              </a:lnSpc>
            </a:pPr>
            <a:r>
              <a:rPr lang="en-GB" sz="5100" dirty="0">
                <a:latin typeface="Arial" panose="020B0604020202020204" pitchFamily="34" charset="0"/>
                <a:cs typeface="Arial" panose="020B0604020202020204" pitchFamily="34" charset="0"/>
              </a:rPr>
              <a:t>The NHS has very little information on its website about facial palsy.</a:t>
            </a:r>
          </a:p>
          <a:p>
            <a:pPr>
              <a:lnSpc>
                <a:spcPct val="120000"/>
              </a:lnSpc>
            </a:pPr>
            <a:r>
              <a:rPr lang="en-GB" sz="5100" dirty="0">
                <a:latin typeface="Arial" panose="020B0604020202020204" pitchFamily="34" charset="0"/>
                <a:cs typeface="Arial" panose="020B0604020202020204" pitchFamily="34" charset="0"/>
              </a:rPr>
              <a:t>Many doctors do not know where to refer patients to for help.</a:t>
            </a:r>
          </a:p>
          <a:p>
            <a:pPr>
              <a:lnSpc>
                <a:spcPct val="120000"/>
              </a:lnSpc>
            </a:pPr>
            <a:r>
              <a:rPr lang="en-GB" sz="5100" dirty="0">
                <a:latin typeface="Arial" panose="020B0604020202020204" pitchFamily="34" charset="0"/>
                <a:cs typeface="Arial" panose="020B0604020202020204" pitchFamily="34" charset="0"/>
              </a:rPr>
              <a:t>Specialist facial therapy is a postgraduate specialism so many physiotherapists and speech and language therapists do not know how to treat disorders of the facial nerve.</a:t>
            </a:r>
          </a:p>
          <a:p>
            <a:pPr>
              <a:lnSpc>
                <a:spcPct val="120000"/>
              </a:lnSpc>
            </a:pPr>
            <a:r>
              <a:rPr lang="en-GB" sz="5100" dirty="0">
                <a:latin typeface="Arial" panose="020B0604020202020204" pitchFamily="34" charset="0"/>
                <a:cs typeface="Arial" panose="020B0604020202020204" pitchFamily="34" charset="0"/>
              </a:rPr>
              <a:t>There is very little research being done and treatments are often denied due to lack of evidence for their use.</a:t>
            </a:r>
          </a:p>
          <a:p>
            <a:pPr>
              <a:lnSpc>
                <a:spcPct val="120000"/>
              </a:lnSpc>
            </a:pPr>
            <a:endParaRPr lang="en-GB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42D06C4-55F4-4D13-8C07-11E2BEB298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03270" y="258417"/>
            <a:ext cx="2889977" cy="636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735810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7F0F0E-EAF9-4880-8BA2-1F0E6AA834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5861" y="365125"/>
            <a:ext cx="10677939" cy="1325563"/>
          </a:xfrm>
        </p:spPr>
        <p:txBody>
          <a:bodyPr/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About Facial Palsy UK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0E4713-383A-4DE8-8E00-D9486B2C1C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5861" y="1825625"/>
            <a:ext cx="10677939" cy="466725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Facial Palsy UK is a national charity for anyone affected by facial palsy, whatever the cause. </a:t>
            </a:r>
          </a:p>
          <a:p>
            <a:pPr marL="0" indent="0">
              <a:buNone/>
            </a:pP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Our mission </a:t>
            </a:r>
          </a:p>
          <a:p>
            <a:pPr marL="0" indent="0">
              <a:buNone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Facial Palsy UK’s mission is for every person in the UK affected by facial palsy to be given access to the best information, treatment and support available. </a:t>
            </a:r>
          </a:p>
          <a:p>
            <a:pPr marL="0" indent="0">
              <a:buNone/>
            </a:pP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join-our-community-6">
            <a:extLst>
              <a:ext uri="{FF2B5EF4-FFF2-40B4-BE49-F238E27FC236}">
                <a16:creationId xmlns:a16="http://schemas.microsoft.com/office/drawing/2014/main" id="{C18B6CFB-A271-4FCA-BDBB-ECF1BE7A37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36726" y="4943062"/>
            <a:ext cx="1656521" cy="16565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B334249-B895-4D47-97D0-9C0A8C7F3C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03270" y="258417"/>
            <a:ext cx="2889977" cy="636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33674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join-our-community-6">
            <a:extLst>
              <a:ext uri="{FF2B5EF4-FFF2-40B4-BE49-F238E27FC236}">
                <a16:creationId xmlns:a16="http://schemas.microsoft.com/office/drawing/2014/main" id="{C18B6CFB-A271-4FCA-BDBB-ECF1BE7A37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48258" y="5198303"/>
            <a:ext cx="1429509" cy="14295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A7F0F0E-EAF9-4880-8BA2-1F0E6AA834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5861" y="365125"/>
            <a:ext cx="10677939" cy="1325563"/>
          </a:xfrm>
        </p:spPr>
        <p:txBody>
          <a:bodyPr/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About Facial Palsy UK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0E4713-383A-4DE8-8E00-D9486B2C1C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5861" y="1825625"/>
            <a:ext cx="10677939" cy="4667250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Our aims 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Facial Palsy UK pledges: 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• To increase awareness of facial palsy and its social, physical and psychological consequences. 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• To improve the physical and emotional health of adults and children with facial palsy 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• To promote diagnosis, acute and long-term management and rehabilitation of people living with facial palsy.</a:t>
            </a:r>
          </a:p>
          <a:p>
            <a:pPr marL="0" indent="0">
              <a:buNone/>
            </a:pP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B334249-B895-4D47-97D0-9C0A8C7F3C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03270" y="258417"/>
            <a:ext cx="2889977" cy="636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034648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7F0F0E-EAF9-4880-8BA2-1F0E6AA834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5861" y="365125"/>
            <a:ext cx="10677939" cy="1325563"/>
          </a:xfrm>
        </p:spPr>
        <p:txBody>
          <a:bodyPr/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About Facial Palsy UK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0E4713-383A-4DE8-8E00-D9486B2C1C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5861" y="1825625"/>
            <a:ext cx="10677939" cy="4667250"/>
          </a:xfrm>
        </p:spPr>
        <p:txBody>
          <a:bodyPr>
            <a:normAutofit lnSpcReduction="10000"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What we do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• Provide information and support for people living with facial palsy, their relatives, carers and medical professionals.</a:t>
            </a:r>
          </a:p>
          <a:p>
            <a:pPr>
              <a:lnSpc>
                <a:spcPct val="100000"/>
              </a:lnSpc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Run local and virtual support groups throughout the UK.</a:t>
            </a:r>
          </a:p>
          <a:p>
            <a:pPr>
              <a:lnSpc>
                <a:spcPct val="100000"/>
              </a:lnSpc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Organise family days for children affected by the condition.</a:t>
            </a:r>
          </a:p>
          <a:p>
            <a:pPr>
              <a:lnSpc>
                <a:spcPct val="100000"/>
              </a:lnSpc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Raise funds to support research and training for professionals involved in the diagnosis, management and treatment of facial palsy. </a:t>
            </a:r>
          </a:p>
          <a:p>
            <a:pPr>
              <a:lnSpc>
                <a:spcPct val="100000"/>
              </a:lnSpc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Publicise the effects of facial palsy and the need for greater services.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B334249-B895-4D47-97D0-9C0A8C7F3C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03270" y="258417"/>
            <a:ext cx="2889977" cy="636104"/>
          </a:xfrm>
          <a:prstGeom prst="rect">
            <a:avLst/>
          </a:prstGeom>
        </p:spPr>
      </p:pic>
      <p:pic>
        <p:nvPicPr>
          <p:cNvPr id="6" name="Picture 2" descr="join-our-community-6">
            <a:extLst>
              <a:ext uri="{FF2B5EF4-FFF2-40B4-BE49-F238E27FC236}">
                <a16:creationId xmlns:a16="http://schemas.microsoft.com/office/drawing/2014/main" id="{3BE07F6F-3ECF-41E6-8F18-605D7F325C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48258" y="5198303"/>
            <a:ext cx="1429509" cy="14295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4566644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2874DF8D-6A53-4A6A-A0EF-8E1267FA09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749" y="1930885"/>
            <a:ext cx="3127514" cy="417070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A7F0F0E-EAF9-4880-8BA2-1F0E6AA834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5861" y="365125"/>
            <a:ext cx="10677939" cy="1325563"/>
          </a:xfrm>
        </p:spPr>
        <p:txBody>
          <a:bodyPr/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About Facial Palsy UK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0E4713-383A-4DE8-8E00-D9486B2C1C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38367" y="1825625"/>
            <a:ext cx="7215433" cy="4667250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What we do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We also have a children’s book called ‘When Teddy lost his smile’ which raises awareness and helps children with facial palsy talk about their own experiences.</a:t>
            </a:r>
          </a:p>
          <a:p>
            <a:pPr marL="0" indent="0">
              <a:lnSpc>
                <a:spcPct val="100000"/>
              </a:lnSpc>
              <a:buNone/>
            </a:pP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This is available to purchase via Amazon.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B334249-B895-4D47-97D0-9C0A8C7F3C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03270" y="258417"/>
            <a:ext cx="2889977" cy="636104"/>
          </a:xfrm>
          <a:prstGeom prst="rect">
            <a:avLst/>
          </a:prstGeom>
        </p:spPr>
      </p:pic>
      <p:pic>
        <p:nvPicPr>
          <p:cNvPr id="6" name="Picture 2" descr="join-our-community-6">
            <a:extLst>
              <a:ext uri="{FF2B5EF4-FFF2-40B4-BE49-F238E27FC236}">
                <a16:creationId xmlns:a16="http://schemas.microsoft.com/office/drawing/2014/main" id="{3BE07F6F-3ECF-41E6-8F18-605D7F325C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48258" y="5198303"/>
            <a:ext cx="1429509" cy="14295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0383019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7F0F0E-EAF9-4880-8BA2-1F0E6AA834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5861" y="365125"/>
            <a:ext cx="10677939" cy="1325563"/>
          </a:xfrm>
        </p:spPr>
        <p:txBody>
          <a:bodyPr/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Facial Palsy Awareness Week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0E4713-383A-4DE8-8E00-D9486B2C1C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5861" y="1690688"/>
            <a:ext cx="10840278" cy="4667250"/>
          </a:xfrm>
        </p:spPr>
        <p:txBody>
          <a:bodyPr>
            <a:normAutofit lnSpcReduction="10000"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Facial Palsy Awareness Week runs from 1-7 March every year. You can help by following us on social media and sharing our posts. Find us on: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Twitter - @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facialpalsyuk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Instagram - @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facialpalsyuk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Facebook - /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facialpalsyuk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TikTok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- @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facialpalsyuk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LinkedIn – 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https://www.linkedin.com/company/facial-palsy-uk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B334249-B895-4D47-97D0-9C0A8C7F3C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03270" y="258417"/>
            <a:ext cx="2889977" cy="636104"/>
          </a:xfrm>
          <a:prstGeom prst="rect">
            <a:avLst/>
          </a:prstGeom>
        </p:spPr>
      </p:pic>
      <p:pic>
        <p:nvPicPr>
          <p:cNvPr id="6" name="Picture 2" descr="join-our-community-6">
            <a:extLst>
              <a:ext uri="{FF2B5EF4-FFF2-40B4-BE49-F238E27FC236}">
                <a16:creationId xmlns:a16="http://schemas.microsoft.com/office/drawing/2014/main" id="{3BE07F6F-3ECF-41E6-8F18-605D7F325C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48258" y="5198303"/>
            <a:ext cx="1429509" cy="14295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4131633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E8D2E20F-CDBC-4313-8CC9-346CA595A7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1813" y="2216136"/>
            <a:ext cx="11338154" cy="1150316"/>
          </a:xfrm>
        </p:spPr>
        <p:txBody>
          <a:bodyPr>
            <a:normAutofit fontScale="90000"/>
          </a:bodyPr>
          <a:lstStyle/>
          <a:p>
            <a:pPr fontAlgn="base"/>
            <a:r>
              <a:rPr lang="en-GB" sz="3200" dirty="0">
                <a:latin typeface="Arial" panose="020B0604020202020204" pitchFamily="34" charset="0"/>
                <a:cs typeface="Arial" panose="020B0604020202020204" pitchFamily="34" charset="0"/>
              </a:rPr>
              <a:t>Please donate to Facial Palsy UK.</a:t>
            </a:r>
            <a:br>
              <a:rPr lang="en-GB" sz="3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3200" dirty="0">
                <a:latin typeface="Arial" panose="020B0604020202020204" pitchFamily="34" charset="0"/>
                <a:cs typeface="Arial" panose="020B0604020202020204" pitchFamily="34" charset="0"/>
              </a:rPr>
              <a:t>Your gift can create a brighter future for those affected by facial palsy.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99516D89-AD0D-4B7C-BEB8-69D3F19283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41813" y="3579016"/>
            <a:ext cx="10515600" cy="729543"/>
          </a:xfrm>
        </p:spPr>
        <p:txBody>
          <a:bodyPr>
            <a:normAutofit/>
          </a:bodyPr>
          <a:lstStyle/>
          <a:p>
            <a:r>
              <a:rPr lang="en-GB" sz="3200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https://www.facialpalsy.org.uk/donate</a:t>
            </a:r>
            <a:endParaRPr lang="en-GB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74E14C57-1E74-4F7D-9059-665172352B14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>
          <a:blip r:embed="rId3"/>
          <a:stretch>
            <a:fillRect/>
          </a:stretch>
        </p:blipFill>
        <p:spPr>
          <a:xfrm>
            <a:off x="7600637" y="4688067"/>
            <a:ext cx="4273507" cy="156092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2BA0559-A3B4-43B4-B1FB-CAB53A9272C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1813" y="248109"/>
            <a:ext cx="4299405" cy="18288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5BF9D2F-CA02-4BC8-9B1B-2132E2CD07A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03270" y="258417"/>
            <a:ext cx="2889977" cy="636104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DC9A508F-8A95-4A3A-9CC5-EE851AFF9676}"/>
              </a:ext>
            </a:extLst>
          </p:cNvPr>
          <p:cNvSpPr txBox="1"/>
          <p:nvPr/>
        </p:nvSpPr>
        <p:spPr>
          <a:xfrm>
            <a:off x="741813" y="5233331"/>
            <a:ext cx="622472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Facial Palsy UK (A Company Limited by Guarantee) Charity registered in England &amp; Wales (1148115) and Scotland (SC045086). Company number 08107184.</a:t>
            </a:r>
          </a:p>
        </p:txBody>
      </p:sp>
    </p:spTree>
    <p:extLst>
      <p:ext uri="{BB962C8B-B14F-4D97-AF65-F5344CB8AC3E}">
        <p14:creationId xmlns:p14="http://schemas.microsoft.com/office/powerpoint/2010/main" val="41375158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927BE3-8994-4DE6-83EA-6C539A048A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85003"/>
            <a:ext cx="10515600" cy="1325563"/>
          </a:xfrm>
        </p:spPr>
        <p:txBody>
          <a:bodyPr/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What is Facial Palsy?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F571B1-DE2B-4A17-B5EE-3FEBEBC516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10566"/>
            <a:ext cx="10776751" cy="4486275"/>
          </a:xfrm>
        </p:spPr>
        <p:txBody>
          <a:bodyPr>
            <a:noAutofit/>
          </a:bodyPr>
          <a:lstStyle/>
          <a:p>
            <a:pPr fontAlgn="base"/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Facial palsy generally refers to weakness of the facial muscles, mainly resulting from temporary or permanent damage to the facial nerve.</a:t>
            </a:r>
          </a:p>
          <a:p>
            <a:pPr fontAlgn="base">
              <a:lnSpc>
                <a:spcPct val="100000"/>
              </a:lnSpc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When a facial nerve is either non-functioning or missing, the muscles in the face do not receive the necessary signals in order to function properly. This results in paralysis of the affected part of the face.</a:t>
            </a:r>
          </a:p>
          <a:p>
            <a:pPr fontAlgn="base">
              <a:lnSpc>
                <a:spcPct val="100000"/>
              </a:lnSpc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There are different degrees of facial paralysis: sometimes only the lower half of the face is affected, sometimes one whole side of the face is affected and in some cases both sides are affected.</a:t>
            </a:r>
          </a:p>
          <a:p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547F4FC-DFCD-4CC2-837A-58FF342ACD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03270" y="258417"/>
            <a:ext cx="2889977" cy="636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65854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172802-ACAD-4A90-806C-F26B26FD9F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804" y="258417"/>
            <a:ext cx="10515600" cy="1325563"/>
          </a:xfrm>
        </p:spPr>
        <p:txBody>
          <a:bodyPr/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What causes facial palsy?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4E35F9-CECA-46DC-AE94-C7EA507B97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4804" y="1583979"/>
            <a:ext cx="11002392" cy="5108713"/>
          </a:xfrm>
        </p:spPr>
        <p:txBody>
          <a:bodyPr>
            <a:noAutofit/>
          </a:bodyPr>
          <a:lstStyle/>
          <a:p>
            <a:pPr marL="0" indent="0" fontAlgn="base">
              <a:buNone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There are more than 50 different causes of facial palsy including:</a:t>
            </a:r>
          </a:p>
          <a:p>
            <a:pPr marL="0" indent="0" fontAlgn="base">
              <a:buNone/>
            </a:pP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base"/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Bell’s palsy – the most common </a:t>
            </a:r>
          </a:p>
          <a:p>
            <a:pPr fontAlgn="base"/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Ramsay Hunt syndrome – a complication of shingles.</a:t>
            </a:r>
          </a:p>
          <a:p>
            <a:pPr fontAlgn="base"/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Tumours – either when they grow or when surgically removed.</a:t>
            </a:r>
          </a:p>
          <a:p>
            <a:pPr fontAlgn="base"/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Neurological conditions</a:t>
            </a:r>
          </a:p>
          <a:p>
            <a:pPr fontAlgn="base"/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Trauma - such as fractures to the brain, skull or face.</a:t>
            </a:r>
          </a:p>
          <a:p>
            <a:pPr fontAlgn="base"/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Stroke – where messages aren’t received from the brain as opposed to facial nerve injury.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391E28F-5C2A-491C-9330-162295F509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03270" y="258417"/>
            <a:ext cx="2889977" cy="636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16619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172802-ACAD-4A90-806C-F26B26FD9F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804" y="258417"/>
            <a:ext cx="10515600" cy="1325563"/>
          </a:xfrm>
        </p:spPr>
        <p:txBody>
          <a:bodyPr/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What causes facial palsy?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4E35F9-CECA-46DC-AE94-C7EA507B97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4804" y="1583979"/>
            <a:ext cx="11002392" cy="5108713"/>
          </a:xfrm>
        </p:spPr>
        <p:txBody>
          <a:bodyPr>
            <a:noAutofit/>
          </a:bodyPr>
          <a:lstStyle/>
          <a:p>
            <a:pPr marL="0" indent="0" fontAlgn="base">
              <a:buNone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It can also be present at birth as a result of:</a:t>
            </a:r>
          </a:p>
          <a:p>
            <a:pPr marL="0" indent="0" fontAlgn="base">
              <a:buNone/>
            </a:pP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base"/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Birth trauma, for example caused by forceps or facial presentation delivery.</a:t>
            </a:r>
          </a:p>
          <a:p>
            <a:pPr fontAlgn="base"/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Congenital conditions such as an abnormal development of the facial nerve or muscle in the womb.</a:t>
            </a:r>
          </a:p>
          <a:p>
            <a:pPr fontAlgn="base"/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Rare genetic syndromes such as Moebius syndrome or CHARGE syndrome.</a:t>
            </a:r>
          </a:p>
          <a:p>
            <a:pPr fontAlgn="base"/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fontAlgn="base">
              <a:buNone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There are many more causes than listed here. </a:t>
            </a:r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391E28F-5C2A-491C-9330-162295F509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03270" y="258417"/>
            <a:ext cx="2889977" cy="636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77635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E3C1435-79DE-4F97-9125-BC036D7D93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03270" y="258417"/>
            <a:ext cx="2889977" cy="63610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ADD7BEA-C5E0-4856-8C44-DEBB9ADB01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9905" y="1070504"/>
            <a:ext cx="10515600" cy="931104"/>
          </a:xfrm>
        </p:spPr>
        <p:txBody>
          <a:bodyPr/>
          <a:lstStyle/>
          <a:p>
            <a:pPr fontAlgn="base"/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How does facial palsy affect people?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39A2DB-C81C-4768-B284-0C03A2D348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9905" y="2177592"/>
            <a:ext cx="11072190" cy="4103066"/>
          </a:xfrm>
        </p:spPr>
        <p:txBody>
          <a:bodyPr>
            <a:normAutofit/>
          </a:bodyPr>
          <a:lstStyle/>
          <a:p>
            <a:pPr marL="0" indent="0" fontAlgn="base">
              <a:buNone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There are many different physical symptoms that can be associated with facial palsy such as problems with:</a:t>
            </a:r>
          </a:p>
          <a:p>
            <a:pPr fontAlgn="base"/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Smiling</a:t>
            </a:r>
          </a:p>
          <a:p>
            <a:pPr fontAlgn="base"/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Eating &amp; drinking</a:t>
            </a:r>
          </a:p>
          <a:p>
            <a:pPr fontAlgn="base"/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Speaking</a:t>
            </a:r>
          </a:p>
          <a:p>
            <a:pPr fontAlgn="base"/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Blinking the eye(s) or closing eye(s) for sleep</a:t>
            </a:r>
          </a:p>
          <a:p>
            <a:pPr fontAlgn="base"/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Pain (in the face and/or eye(s))</a:t>
            </a:r>
          </a:p>
          <a:p>
            <a:pPr fontAlgn="base"/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Unwanted linked movements called synkinesis</a:t>
            </a:r>
          </a:p>
          <a:p>
            <a:pPr marL="0" indent="0" fontAlgn="base">
              <a:buNone/>
            </a:pP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fontAlgn="base">
              <a:buNone/>
            </a:pP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79877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E3C1435-79DE-4F97-9125-BC036D7D93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03270" y="258417"/>
            <a:ext cx="2889977" cy="63610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ADD7BEA-C5E0-4856-8C44-DEBB9ADB01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9905" y="1070504"/>
            <a:ext cx="10515600" cy="931104"/>
          </a:xfrm>
        </p:spPr>
        <p:txBody>
          <a:bodyPr/>
          <a:lstStyle/>
          <a:p>
            <a:pPr fontAlgn="base"/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How does facial palsy affect people?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39A2DB-C81C-4768-B284-0C03A2D348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9905" y="2177592"/>
            <a:ext cx="11072190" cy="4103066"/>
          </a:xfrm>
        </p:spPr>
        <p:txBody>
          <a:bodyPr>
            <a:normAutofit/>
          </a:bodyPr>
          <a:lstStyle/>
          <a:p>
            <a:pPr marL="0" indent="0" fontAlgn="base">
              <a:buNone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It can also be difficult psychologically:</a:t>
            </a:r>
          </a:p>
          <a:p>
            <a:pPr fontAlgn="base"/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Affects the ability to communicate in the expected way.</a:t>
            </a:r>
          </a:p>
          <a:p>
            <a:pPr fontAlgn="base"/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Dating and personal relationships, e.g. can be difficult to kiss.</a:t>
            </a:r>
          </a:p>
          <a:p>
            <a:pPr fontAlgn="base"/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School life – as children can be bullied.</a:t>
            </a:r>
          </a:p>
          <a:p>
            <a:pPr fontAlgn="base"/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People with facial palsy can have low self-esteem.</a:t>
            </a:r>
          </a:p>
          <a:p>
            <a:pPr fontAlgn="base"/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Many people suffer with anxiety and/or depression.</a:t>
            </a:r>
          </a:p>
          <a:p>
            <a:pPr fontAlgn="base"/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People often dislike being in photos or video.</a:t>
            </a:r>
          </a:p>
          <a:p>
            <a:pPr marL="0" indent="0" fontAlgn="base">
              <a:buNone/>
            </a:pP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fontAlgn="base">
              <a:buNone/>
            </a:pP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16743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927BE3-8994-4DE6-83EA-6C539A048A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76469"/>
            <a:ext cx="10515600" cy="1325563"/>
          </a:xfrm>
        </p:spPr>
        <p:txBody>
          <a:bodyPr/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When weak muscles become strong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F571B1-DE2B-4A17-B5EE-3FEBEBC516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02032"/>
            <a:ext cx="10776751" cy="4486275"/>
          </a:xfrm>
        </p:spPr>
        <p:txBody>
          <a:bodyPr>
            <a:noAutofit/>
          </a:bodyPr>
          <a:lstStyle/>
          <a:p>
            <a:pPr fontAlgn="base"/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When facial palsy begins the muscles are weak because they are not receiving messages from the facial nerve. </a:t>
            </a:r>
          </a:p>
          <a:p>
            <a:pPr fontAlgn="base"/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As recovery takes place, the muscles can become short, tight and painful. This is called synkinesis, the muscles have now become too strong.</a:t>
            </a:r>
          </a:p>
          <a:p>
            <a:pPr fontAlgn="base"/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Synkinesis can also cause linked movements such as when the person smiles their eye closes.  </a:t>
            </a:r>
          </a:p>
          <a:p>
            <a:pPr fontAlgn="base"/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Synkinesis can be improved with specialist facial therapy and Botox injections, but many GPs are unaware help is available.</a:t>
            </a:r>
          </a:p>
          <a:p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547F4FC-DFCD-4CC2-837A-58FF342ACD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03270" y="258417"/>
            <a:ext cx="2889977" cy="636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98991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E3C1435-79DE-4F97-9125-BC036D7D93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03270" y="258417"/>
            <a:ext cx="2889977" cy="63610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ADD7BEA-C5E0-4856-8C44-DEBB9ADB01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9905" y="1070504"/>
            <a:ext cx="10515600" cy="931104"/>
          </a:xfrm>
        </p:spPr>
        <p:txBody>
          <a:bodyPr/>
          <a:lstStyle/>
          <a:p>
            <a:pPr fontAlgn="base"/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Who can get facial palsy?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39A2DB-C81C-4768-B284-0C03A2D348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9905" y="2177592"/>
            <a:ext cx="11072190" cy="1894787"/>
          </a:xfrm>
        </p:spPr>
        <p:txBody>
          <a:bodyPr>
            <a:normAutofit fontScale="77500" lnSpcReduction="20000"/>
          </a:bodyPr>
          <a:lstStyle/>
          <a:p>
            <a:pPr marL="0" indent="0" fontAlgn="base">
              <a:lnSpc>
                <a:spcPct val="110000"/>
              </a:lnSpc>
              <a:buNone/>
            </a:pPr>
            <a:r>
              <a:rPr lang="en-GB" sz="3600" dirty="0">
                <a:latin typeface="Arial" panose="020B0604020202020204" pitchFamily="34" charset="0"/>
                <a:cs typeface="Arial" panose="020B0604020202020204" pitchFamily="34" charset="0"/>
              </a:rPr>
              <a:t>Facial palsy can affect anyone of any age, at any time in their life. We all have a one in 60 lifetime chance of developing the most common cause of facial palsy – Bell’s palsy. </a:t>
            </a:r>
          </a:p>
          <a:p>
            <a:pPr marL="0" indent="0" fontAlgn="base">
              <a:lnSpc>
                <a:spcPct val="110000"/>
              </a:lnSpc>
              <a:buNone/>
            </a:pPr>
            <a:r>
              <a:rPr lang="en-GB" sz="3600" dirty="0">
                <a:latin typeface="Arial" panose="020B0604020202020204" pitchFamily="34" charset="0"/>
                <a:cs typeface="Arial" panose="020B0604020202020204" pitchFamily="34" charset="0"/>
              </a:rPr>
              <a:t>100,000 people are estimated to have facial palsy in the UK.</a:t>
            </a:r>
          </a:p>
          <a:p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9B64ED2D-344D-4745-9B6C-C31C9277CD9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905" y="4385145"/>
            <a:ext cx="11072190" cy="2214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80738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32DF163-C514-4FB6-A77E-F08A204704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Facial Palsy facts and figures*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E4D8C7E-33DD-4878-BD8A-3F4C44B42F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70581"/>
            <a:ext cx="10936357" cy="5129001"/>
          </a:xfrm>
        </p:spPr>
        <p:txBody>
          <a:bodyPr>
            <a:normAutofit fontScale="925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en-GB" sz="3000" dirty="0">
                <a:latin typeface="Arial" panose="020B0604020202020204" pitchFamily="34" charset="0"/>
                <a:cs typeface="Arial" panose="020B0604020202020204" pitchFamily="34" charset="0"/>
              </a:rPr>
              <a:t>In a 2019 survey the top five psychological issues reported were: </a:t>
            </a:r>
          </a:p>
          <a:p>
            <a:pPr>
              <a:lnSpc>
                <a:spcPct val="120000"/>
              </a:lnSpc>
            </a:pPr>
            <a:r>
              <a:rPr lang="en-GB" sz="3000" dirty="0">
                <a:latin typeface="Arial" panose="020B0604020202020204" pitchFamily="34" charset="0"/>
                <a:cs typeface="Arial" panose="020B0604020202020204" pitchFamily="34" charset="0"/>
              </a:rPr>
              <a:t>Self-consciousness</a:t>
            </a:r>
          </a:p>
          <a:p>
            <a:pPr>
              <a:lnSpc>
                <a:spcPct val="120000"/>
              </a:lnSpc>
            </a:pPr>
            <a:r>
              <a:rPr lang="en-GB" sz="3000" dirty="0">
                <a:latin typeface="Arial" panose="020B0604020202020204" pitchFamily="34" charset="0"/>
                <a:cs typeface="Arial" panose="020B0604020202020204" pitchFamily="34" charset="0"/>
              </a:rPr>
              <a:t>Low self-esteem</a:t>
            </a:r>
          </a:p>
          <a:p>
            <a:pPr>
              <a:lnSpc>
                <a:spcPct val="120000"/>
              </a:lnSpc>
            </a:pPr>
            <a:r>
              <a:rPr lang="en-GB" sz="3000" dirty="0">
                <a:latin typeface="Arial" panose="020B0604020202020204" pitchFamily="34" charset="0"/>
                <a:cs typeface="Arial" panose="020B0604020202020204" pitchFamily="34" charset="0"/>
              </a:rPr>
              <a:t>Grief</a:t>
            </a:r>
          </a:p>
          <a:p>
            <a:pPr>
              <a:lnSpc>
                <a:spcPct val="120000"/>
              </a:lnSpc>
            </a:pPr>
            <a:r>
              <a:rPr lang="en-GB" sz="3000" dirty="0">
                <a:latin typeface="Arial" panose="020B0604020202020204" pitchFamily="34" charset="0"/>
                <a:cs typeface="Arial" panose="020B0604020202020204" pitchFamily="34" charset="0"/>
              </a:rPr>
              <a:t>Anxiety</a:t>
            </a:r>
          </a:p>
          <a:p>
            <a:pPr>
              <a:lnSpc>
                <a:spcPct val="120000"/>
              </a:lnSpc>
            </a:pPr>
            <a:r>
              <a:rPr lang="en-GB" sz="3000" dirty="0">
                <a:latin typeface="Arial" panose="020B0604020202020204" pitchFamily="34" charset="0"/>
                <a:cs typeface="Arial" panose="020B0604020202020204" pitchFamily="34" charset="0"/>
              </a:rPr>
              <a:t>Depression</a:t>
            </a:r>
          </a:p>
          <a:p>
            <a:pPr marL="0" indent="0">
              <a:buNone/>
            </a:pP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*Based on a Facial Palsy UK survey of 421 respondents in 2019.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A0A5E3D-5CFE-4935-8EAC-195D48F7B2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03270" y="258417"/>
            <a:ext cx="2889977" cy="636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751133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A7E1056FD90324A8C45D243E3F29F68" ma:contentTypeVersion="15" ma:contentTypeDescription="Create a new document." ma:contentTypeScope="" ma:versionID="f95b76a34705c2a9bc10f047639415a8">
  <xsd:schema xmlns:xsd="http://www.w3.org/2001/XMLSchema" xmlns:xs="http://www.w3.org/2001/XMLSchema" xmlns:p="http://schemas.microsoft.com/office/2006/metadata/properties" xmlns:ns2="58988753-8565-4660-86a9-cad668cb0f57" xmlns:ns3="e7999d19-aa96-485b-aefc-aa36893e279e" targetNamespace="http://schemas.microsoft.com/office/2006/metadata/properties" ma:root="true" ma:fieldsID="e7772c00adc380108aeb118518f3fda2" ns2:_="" ns3:_="">
    <xsd:import namespace="58988753-8565-4660-86a9-cad668cb0f57"/>
    <xsd:import namespace="e7999d19-aa96-485b-aefc-aa36893e279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LengthInSeconds" minOccurs="0"/>
                <xsd:element ref="ns2:MediaServiceLocation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8988753-8565-4660-86a9-cad668cb0f5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2" nillable="true" ma:taxonomy="true" ma:internalName="lcf76f155ced4ddcb4097134ff3c332f" ma:taxonomyFieldName="MediaServiceImageTags" ma:displayName="Image Tags" ma:readOnly="false" ma:fieldId="{5cf76f15-5ced-4ddc-b409-7134ff3c332f}" ma:taxonomyMulti="true" ma:sspId="3d68f739-598c-43d4-bf28-cd072c7e6ec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9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1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7999d19-aa96-485b-aefc-aa36893e279e" elementFormDefault="qualified">
    <xsd:import namespace="http://schemas.microsoft.com/office/2006/documentManagement/types"/>
    <xsd:import namespace="http://schemas.microsoft.com/office/infopath/2007/PartnerControls"/>
    <xsd:element name="TaxCatchAll" ma:index="13" nillable="true" ma:displayName="Taxonomy Catch All Column" ma:hidden="true" ma:list="{eb0d2416-6fb6-494b-a32b-0ce698857c64}" ma:internalName="TaxCatchAll" ma:showField="CatchAllData" ma:web="e7999d19-aa96-485b-aefc-aa36893e279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e7999d19-aa96-485b-aefc-aa36893e279e" xsi:nil="true"/>
    <lcf76f155ced4ddcb4097134ff3c332f xmlns="58988753-8565-4660-86a9-cad668cb0f57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292EF5A7-ACFB-417E-BB9E-03419D513E2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8988753-8565-4660-86a9-cad668cb0f57"/>
    <ds:schemaRef ds:uri="e7999d19-aa96-485b-aefc-aa36893e279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9899047F-AFE9-4372-A041-ED2EA5526B3F}">
  <ds:schemaRefs>
    <ds:schemaRef ds:uri="http://schemas.microsoft.com/office/2006/metadata/properties"/>
    <ds:schemaRef ds:uri="http://schemas.microsoft.com/office/infopath/2007/PartnerControls"/>
    <ds:schemaRef ds:uri="e7999d19-aa96-485b-aefc-aa36893e279e"/>
    <ds:schemaRef ds:uri="58988753-8565-4660-86a9-cad668cb0f57"/>
  </ds:schemaRefs>
</ds:datastoreItem>
</file>

<file path=customXml/itemProps3.xml><?xml version="1.0" encoding="utf-8"?>
<ds:datastoreItem xmlns:ds="http://schemas.openxmlformats.org/officeDocument/2006/customXml" ds:itemID="{E4C9A174-659D-45AE-82B1-4398E6C3AA0C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870</TotalTime>
  <Words>1130</Words>
  <Application>Microsoft Office PowerPoint</Application>
  <PresentationFormat>Widescreen</PresentationFormat>
  <Paragraphs>107</Paragraphs>
  <Slides>17</Slides>
  <Notes>0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Office Theme</vt:lpstr>
      <vt:lpstr>Information Pack</vt:lpstr>
      <vt:lpstr>What is Facial Palsy?</vt:lpstr>
      <vt:lpstr>What causes facial palsy?</vt:lpstr>
      <vt:lpstr>What causes facial palsy?</vt:lpstr>
      <vt:lpstr>How does facial palsy affect people?</vt:lpstr>
      <vt:lpstr>How does facial palsy affect people?</vt:lpstr>
      <vt:lpstr>When weak muscles become strong</vt:lpstr>
      <vt:lpstr>Who can get facial palsy?</vt:lpstr>
      <vt:lpstr>Facial Palsy facts and figures*</vt:lpstr>
      <vt:lpstr>Facial Palsy facts and figures*</vt:lpstr>
      <vt:lpstr>PowerPoint Presentation</vt:lpstr>
      <vt:lpstr>About Facial Palsy UK</vt:lpstr>
      <vt:lpstr>About Facial Palsy UK</vt:lpstr>
      <vt:lpstr>About Facial Palsy UK</vt:lpstr>
      <vt:lpstr>About Facial Palsy UK</vt:lpstr>
      <vt:lpstr>Facial Palsy Awareness Week</vt:lpstr>
      <vt:lpstr>Please donate to Facial Palsy UK. Your gift can create a brighter future for those affected by facial palsy.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Black, Rebecca</dc:creator>
  <cp:lastModifiedBy>Anneka Haskins</cp:lastModifiedBy>
  <cp:revision>41</cp:revision>
  <dcterms:created xsi:type="dcterms:W3CDTF">2020-02-13T16:50:56Z</dcterms:created>
  <dcterms:modified xsi:type="dcterms:W3CDTF">2026-06-01T11:16:49Z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0x0101007A7E1056FD90324A8C45D243E3F29F68</vt:lpwstr>
  </property>
  <property fmtid="{D5CDD505-2E9C-101B-9397-08002B2CF9AE}" pid="3" name="MediaServiceImageTags">
    <vt:lpwstr/>
  </property>
</Properties>
</file>